
<file path=[Content_Types].xml><?xml version="1.0" encoding="utf-8"?>
<Types xmlns="http://schemas.openxmlformats.org/package/2006/content-types">
  <Default Extension="xml" ContentType="application/xml"/>
  <Default Extension="pbm" ContentType="image/png"/>
  <Default Extension="jpg" ContentType="image/jpeg"/>
  <Default Extension="tiff" ContentType="image/tiff"/>
  <Default Extension="mp4" ContentType="video/mp4"/>
  <Default Extension="emf" ContentType="image/x-emf"/>
  <Default Extension="jpeg" ContentType="image/jpeg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4"/>
  </p:notesMasterIdLst>
  <p:handoutMasterIdLst>
    <p:handoutMasterId r:id="rId35"/>
  </p:handoutMasterIdLst>
  <p:sldIdLst>
    <p:sldId id="269" r:id="rId2"/>
    <p:sldId id="272" r:id="rId3"/>
    <p:sldId id="308" r:id="rId4"/>
    <p:sldId id="306" r:id="rId5"/>
    <p:sldId id="307" r:id="rId6"/>
    <p:sldId id="309" r:id="rId7"/>
    <p:sldId id="305" r:id="rId8"/>
    <p:sldId id="273" r:id="rId9"/>
    <p:sldId id="327" r:id="rId10"/>
    <p:sldId id="274" r:id="rId11"/>
    <p:sldId id="310" r:id="rId12"/>
    <p:sldId id="311" r:id="rId13"/>
    <p:sldId id="322" r:id="rId14"/>
    <p:sldId id="323" r:id="rId15"/>
    <p:sldId id="324" r:id="rId16"/>
    <p:sldId id="275" r:id="rId17"/>
    <p:sldId id="313" r:id="rId18"/>
    <p:sldId id="314" r:id="rId19"/>
    <p:sldId id="315" r:id="rId20"/>
    <p:sldId id="316" r:id="rId21"/>
    <p:sldId id="317" r:id="rId22"/>
    <p:sldId id="318" r:id="rId23"/>
    <p:sldId id="312" r:id="rId24"/>
    <p:sldId id="320" r:id="rId25"/>
    <p:sldId id="325" r:id="rId26"/>
    <p:sldId id="326" r:id="rId27"/>
    <p:sldId id="319" r:id="rId28"/>
    <p:sldId id="321" r:id="rId29"/>
    <p:sldId id="276" r:id="rId30"/>
    <p:sldId id="277" r:id="rId31"/>
    <p:sldId id="303" r:id="rId32"/>
    <p:sldId id="304" r:id="rId33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9" userDrawn="1">
          <p15:clr>
            <a:srgbClr val="A4A3A4"/>
          </p15:clr>
        </p15:guide>
        <p15:guide id="2" pos="5692" userDrawn="1">
          <p15:clr>
            <a:srgbClr val="A4A3A4"/>
          </p15:clr>
        </p15:guide>
        <p15:guide id="3" orient="horz" pos="1720" userDrawn="1">
          <p15:clr>
            <a:srgbClr val="A4A3A4"/>
          </p15:clr>
        </p15:guide>
        <p15:guide id="4" orient="horz" pos="1801" userDrawn="1">
          <p15:clr>
            <a:srgbClr val="A4A3A4"/>
          </p15:clr>
        </p15:guide>
        <p15:guide id="5" pos="1156" userDrawn="1">
          <p15:clr>
            <a:srgbClr val="A4A3A4"/>
          </p15:clr>
        </p15:guide>
        <p15:guide id="6" pos="337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A6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841" autoAdjust="0"/>
    <p:restoredTop sz="86455" autoAdjust="0"/>
  </p:normalViewPr>
  <p:slideViewPr>
    <p:cSldViewPr snapToObjects="1">
      <p:cViewPr varScale="1">
        <p:scale>
          <a:sx n="118" d="100"/>
          <a:sy n="118" d="100"/>
        </p:scale>
        <p:origin x="472" y="184"/>
      </p:cViewPr>
      <p:guideLst>
        <p:guide orient="horz" pos="169"/>
        <p:guide pos="5692"/>
        <p:guide orient="horz" pos="1720"/>
        <p:guide orient="horz" pos="1801"/>
        <p:guide pos="1156"/>
        <p:guide pos="337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notesMaster" Target="notesMasters/notesMaster1.xml"/><Relationship Id="rId35" Type="http://schemas.openxmlformats.org/officeDocument/2006/relationships/handoutMaster" Target="handoutMasters/handoutMaster1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viewProps" Target="viewProps.xml"/><Relationship Id="rId38" Type="http://schemas.openxmlformats.org/officeDocument/2006/relationships/theme" Target="theme/theme1.xml"/><Relationship Id="rId39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AE3B3E-782A-9745-8E84-372F7B6771BF}" type="datetimeFigureOut">
              <a:rPr lang="en-US" smtClean="0"/>
              <a:t>3/20/19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171C0A-6FC9-E54E-92BE-11816E6C8A1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06069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B4BCCE-7751-C042-83E2-29A6F1E0515A}" type="datetimeFigureOut">
              <a:rPr lang="en-US" smtClean="0"/>
              <a:t>3/20/19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23839B-1772-C341-A04D-E0AD1038C0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9813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23839B-1772-C341-A04D-E0AD1038C09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0213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Asteroids</a:t>
            </a:r>
            <a:r>
              <a:rPr lang="en-US" baseline="0" dirty="0" smtClean="0"/>
              <a:t> are pristine remnants from the planetary formation. The study of their composition can help understand the process better. They are plentiful in resources and stand as an option for mining. </a:t>
            </a:r>
          </a:p>
          <a:p>
            <a:r>
              <a:rPr lang="en-US" baseline="0" dirty="0" smtClean="0"/>
              <a:t>Chelyabinsk impact, 20 m </a:t>
            </a:r>
            <a:r>
              <a:rPr lang="en-US" baseline="0" dirty="0" err="1" smtClean="0"/>
              <a:t>dia</a:t>
            </a:r>
            <a:r>
              <a:rPr lang="en-US" baseline="0" dirty="0" smtClean="0"/>
              <a:t> asteroid, shockwave across six cities. The threat of impact with Earth, requires missions like asteroid redirect mission. They are therefore a hot topic at present. 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23839B-1772-C341-A04D-E0AD1038C09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0156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The most current missions to asteroids that have either conducted sampling missions or close proximity operations to small bodies are: . The current phases of these missions are as follows.</a:t>
            </a:r>
          </a:p>
          <a:p>
            <a:r>
              <a:rPr lang="en-US" baseline="0" dirty="0" smtClean="0"/>
              <a:t>For this thesis we take inspiration from Osiris Rex and Rosetta, since we would like to present a solution for a sampling mission for MAB asteroids. (These are between Mars and Jupiter and also less weathered due to their further positioning from the sun as compared  NEAs).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23839B-1772-C341-A04D-E0AD1038C09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6475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Others</a:t>
            </a:r>
            <a:r>
              <a:rPr lang="en-US" baseline="0" dirty="0" smtClean="0"/>
              <a:t> available for attitude: Euler rotation, MRPs</a:t>
            </a:r>
          </a:p>
          <a:p>
            <a:r>
              <a:rPr lang="en-US" baseline="0" dirty="0" smtClean="0"/>
              <a:t>Dual quaternions: 8 tuple representation, one transformation for both rotation and translation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23839B-1772-C341-A04D-E0AD1038C09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0533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1. shape, size,</a:t>
            </a:r>
            <a:r>
              <a:rPr lang="en-US" baseline="0" dirty="0" smtClean="0"/>
              <a:t> rotation rates, densities </a:t>
            </a:r>
            <a:r>
              <a:rPr lang="en-US" baseline="0" dirty="0" err="1" smtClean="0"/>
              <a:t>etc</a:t>
            </a:r>
            <a:endParaRPr lang="en-US" dirty="0" smtClean="0"/>
          </a:p>
          <a:p>
            <a:r>
              <a:rPr lang="en-US" dirty="0" smtClean="0"/>
              <a:t>2. Highly</a:t>
            </a:r>
            <a:r>
              <a:rPr lang="en-US" baseline="0" dirty="0" smtClean="0"/>
              <a:t> perturbed, </a:t>
            </a:r>
            <a:r>
              <a:rPr lang="en-US" dirty="0" smtClean="0"/>
              <a:t>Non central gravity field – SRP –</a:t>
            </a:r>
            <a:r>
              <a:rPr lang="en-US" baseline="0" dirty="0" smtClean="0"/>
              <a:t> 3BP– stable orbits can turn to crashing or escape orbits (seen in mission  also Philae)</a:t>
            </a:r>
            <a:r>
              <a:rPr lang="en-US" dirty="0" smtClean="0"/>
              <a:t> </a:t>
            </a:r>
          </a:p>
          <a:p>
            <a:r>
              <a:rPr lang="en-US" baseline="0" dirty="0" smtClean="0"/>
              <a:t>3. fast rotation – dynamics unpredictable </a:t>
            </a:r>
            <a:endParaRPr lang="en-US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4. MAB – 2.1 to 3 au, communication ~17</a:t>
            </a:r>
            <a:r>
              <a:rPr lang="en-US" baseline="0" dirty="0" smtClean="0"/>
              <a:t> to 33 </a:t>
            </a:r>
            <a:r>
              <a:rPr lang="en-US" baseline="0" dirty="0" err="1" smtClean="0"/>
              <a:t>mins</a:t>
            </a:r>
            <a:r>
              <a:rPr lang="en-US" baseline="0" dirty="0" smtClean="0"/>
              <a:t>, remote operation costly, delay in </a:t>
            </a:r>
            <a:r>
              <a:rPr lang="en-US" baseline="0" dirty="0" err="1" smtClean="0"/>
              <a:t>comm</a:t>
            </a:r>
            <a:r>
              <a:rPr lang="en-US" baseline="0" dirty="0" smtClean="0"/>
              <a:t> in unforeseen circumstances (The further we go from the sun, the sampled material becomes more and more primitive. )</a:t>
            </a:r>
          </a:p>
          <a:p>
            <a:r>
              <a:rPr lang="en-US" baseline="0" dirty="0" smtClean="0"/>
              <a:t>5. Restrictions on SC design for fuel requirements</a:t>
            </a:r>
          </a:p>
          <a:p>
            <a:r>
              <a:rPr lang="en-US" baseline="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23839B-1772-C341-A04D-E0AD1038C09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1647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1. shape, size,</a:t>
            </a:r>
            <a:r>
              <a:rPr lang="en-US" baseline="0" dirty="0" smtClean="0"/>
              <a:t> rotation rates, densities </a:t>
            </a:r>
            <a:r>
              <a:rPr lang="en-US" baseline="0" dirty="0" err="1" smtClean="0"/>
              <a:t>etc</a:t>
            </a:r>
            <a:endParaRPr lang="en-US" dirty="0" smtClean="0"/>
          </a:p>
          <a:p>
            <a:r>
              <a:rPr lang="en-US" dirty="0" smtClean="0"/>
              <a:t>2. Highly</a:t>
            </a:r>
            <a:r>
              <a:rPr lang="en-US" baseline="0" dirty="0" smtClean="0"/>
              <a:t> perturbed, </a:t>
            </a:r>
            <a:r>
              <a:rPr lang="en-US" dirty="0" smtClean="0"/>
              <a:t>Non central gravity field – SRP –</a:t>
            </a:r>
            <a:r>
              <a:rPr lang="en-US" baseline="0" dirty="0" smtClean="0"/>
              <a:t> 3BP– stable orbits can turn to crashing or escape orbits (seen in mission  also Philae)</a:t>
            </a:r>
            <a:r>
              <a:rPr lang="en-US" dirty="0" smtClean="0"/>
              <a:t> </a:t>
            </a:r>
          </a:p>
          <a:p>
            <a:r>
              <a:rPr lang="en-US" baseline="0" dirty="0" smtClean="0"/>
              <a:t>3. fast rotation – dynamics unpredictable </a:t>
            </a:r>
            <a:endParaRPr lang="en-US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4. MAB – 2.1 to 3 au, communication ~17</a:t>
            </a:r>
            <a:r>
              <a:rPr lang="en-US" baseline="0" dirty="0" smtClean="0"/>
              <a:t> to 33 </a:t>
            </a:r>
            <a:r>
              <a:rPr lang="en-US" baseline="0" dirty="0" err="1" smtClean="0"/>
              <a:t>mins</a:t>
            </a:r>
            <a:r>
              <a:rPr lang="en-US" baseline="0" dirty="0" smtClean="0"/>
              <a:t>, remote operation costly, delay in </a:t>
            </a:r>
            <a:r>
              <a:rPr lang="en-US" baseline="0" dirty="0" err="1" smtClean="0"/>
              <a:t>comm</a:t>
            </a:r>
            <a:r>
              <a:rPr lang="en-US" baseline="0" dirty="0" smtClean="0"/>
              <a:t> in unforeseen circumstances (The further we go from the sun, the sampled material becomes more and more primitive. )</a:t>
            </a:r>
          </a:p>
          <a:p>
            <a:r>
              <a:rPr lang="en-US" baseline="0" dirty="0" smtClean="0"/>
              <a:t>5. Restrictions on SC design for fuel requirements</a:t>
            </a:r>
          </a:p>
          <a:p>
            <a:r>
              <a:rPr lang="en-US" baseline="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23839B-1772-C341-A04D-E0AD1038C09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0595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23839B-1772-C341-A04D-E0AD1038C09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3475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23839B-1772-C341-A04D-E0AD1038C09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50562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9144000" cy="514350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2" name="Afbeelding 2" descr="TUDelft_LogoZWART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146" y="4663753"/>
            <a:ext cx="1104294" cy="323006"/>
          </a:xfrm>
          <a:prstGeom prst="rect">
            <a:avLst/>
          </a:prstGeom>
        </p:spPr>
      </p:pic>
      <p:sp>
        <p:nvSpPr>
          <p:cNvPr id="13" name="Slide Number Placeholder 5"/>
          <p:cNvSpPr txBox="1">
            <a:spLocks/>
          </p:cNvSpPr>
          <p:nvPr userDrawn="1"/>
        </p:nvSpPr>
        <p:spPr>
          <a:xfrm>
            <a:off x="6651560" y="4815702"/>
            <a:ext cx="231637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rgbClr val="00A6D6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557312C-2AB5-4E4E-8F57-D0081D5FE9E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Box 2"/>
          <p:cNvSpPr txBox="1"/>
          <p:nvPr userDrawn="1"/>
        </p:nvSpPr>
        <p:spPr>
          <a:xfrm>
            <a:off x="-3990281" y="4186591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20586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C969583-E79A-1042-84EC-D29163FDB4F0}" type="datetime1">
              <a:rPr lang="de-DE" smtClean="0"/>
              <a:t>20.03.19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&lt;Text&gt;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832CF66-B496-874C-8E08-71A5E0622B6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2535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1"/>
            <a:ext cx="9144000" cy="514349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70509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theme" Target="../theme/theme1.xml"/><Relationship Id="rId5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72404" y="205979"/>
            <a:ext cx="7090513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404" y="1200150"/>
            <a:ext cx="7090513" cy="36155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9" name="Slide Number Placeholder 5"/>
          <p:cNvSpPr txBox="1">
            <a:spLocks/>
          </p:cNvSpPr>
          <p:nvPr userDrawn="1"/>
        </p:nvSpPr>
        <p:spPr>
          <a:xfrm>
            <a:off x="6651560" y="4815702"/>
            <a:ext cx="231637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rgbClr val="00A6D6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557312C-2AB5-4E4E-8F57-D0081D5FE9E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Afbeelding 8" descr="TUDelft_LogoZWART.eps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8624" y="4515071"/>
            <a:ext cx="1104294" cy="43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4420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9" r:id="rId3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rgbClr val="00A6D6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rgbClr val="00A6D6"/>
        </a:buClr>
        <a:buFont typeface="Arial"/>
        <a:buChar char="•"/>
        <a:defRPr sz="28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Clr>
          <a:srgbClr val="00A6D6"/>
        </a:buClr>
        <a:buFont typeface="Arial"/>
        <a:buChar char="–"/>
        <a:defRPr sz="24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Clr>
          <a:srgbClr val="00A6D6"/>
        </a:buClr>
        <a:buFont typeface="Arial"/>
        <a:buChar char="•"/>
        <a:defRPr sz="24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notesSlide" Target="../notesSlides/notesSlide1.xml"/><Relationship Id="rId5" Type="http://schemas.openxmlformats.org/officeDocument/2006/relationships/image" Target="../media/image2.png"/><Relationship Id="rId6" Type="http://schemas.openxmlformats.org/officeDocument/2006/relationships/image" Target="../media/image3.emf"/><Relationship Id="rId7" Type="http://schemas.openxmlformats.org/officeDocument/2006/relationships/image" Target="../media/image4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extremetech.com/extreme/286238-hayabusa-2-successfully-collects-sample-from-asteroid-ryugu" TargetMode="External"/><Relationship Id="rId3" Type="http://schemas.openxmlformats.org/officeDocument/2006/relationships/image" Target="../media/image8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4" Type="http://schemas.openxmlformats.org/officeDocument/2006/relationships/image" Target="../media/image13.jpg"/><Relationship Id="rId5" Type="http://schemas.openxmlformats.org/officeDocument/2006/relationships/image" Target="../media/image14.pbm"/><Relationship Id="rId6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ezgif.com-video-to-gif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8" name="Picture 3" descr="TU_P5#white.eps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264" y="4389330"/>
            <a:ext cx="1368883" cy="84323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0264" y="110837"/>
            <a:ext cx="9144000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Autonomous Guidance for Asteroid Descent using Successive Convex Optimisation</a:t>
            </a:r>
          </a:p>
          <a:p>
            <a:r>
              <a:rPr lang="en-GB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Dual Quaternion Approach</a:t>
            </a:r>
            <a:endParaRPr lang="nl-NL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7152449"/>
              </p:ext>
            </p:extLst>
          </p:nvPr>
        </p:nvGraphicFramePr>
        <p:xfrm>
          <a:off x="2446421" y="4286660"/>
          <a:ext cx="6609347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4526">
                  <a:extLst>
                    <a:ext uri="{9D8B030D-6E8A-4147-A177-3AD203B41FA5}">
                      <a16:colId xmlns:a16="http://schemas.microsoft.com/office/drawing/2014/main" xmlns="" val="3359895638"/>
                    </a:ext>
                  </a:extLst>
                </a:gridCol>
                <a:gridCol w="4634821">
                  <a:extLst>
                    <a:ext uri="{9D8B030D-6E8A-4147-A177-3AD203B41FA5}">
                      <a16:colId xmlns:a16="http://schemas.microsoft.com/office/drawing/2014/main" xmlns="" val="4282827147"/>
                    </a:ext>
                  </a:extLst>
                </a:gridCol>
              </a:tblGrid>
              <a:tr h="200527">
                <a:tc>
                  <a:txBody>
                    <a:bodyPr/>
                    <a:lstStyle/>
                    <a:p>
                      <a:r>
                        <a:rPr lang="en-GB" sz="1800" b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Dr.</a:t>
                      </a:r>
                      <a:r>
                        <a:rPr lang="en-GB" sz="18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800" b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ir.</a:t>
                      </a:r>
                      <a:r>
                        <a:rPr lang="en-GB" sz="1800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E. </a:t>
                      </a:r>
                      <a:r>
                        <a:rPr lang="en-GB" sz="1800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Mooij</a:t>
                      </a:r>
                      <a:endParaRPr lang="nl-NL" sz="18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TU</a:t>
                      </a:r>
                      <a:r>
                        <a:rPr lang="en-GB" sz="1800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Delft, Astrodynamics and Space Missions</a:t>
                      </a:r>
                      <a:endParaRPr lang="nl-NL" sz="18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1382128"/>
                  </a:ext>
                </a:extLst>
              </a:tr>
              <a:tr h="200527">
                <a:tc>
                  <a:txBody>
                    <a:bodyPr/>
                    <a:lstStyle/>
                    <a:p>
                      <a:r>
                        <a:rPr lang="en-GB" sz="1800" b="0" dirty="0" err="1" smtClean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Dr.</a:t>
                      </a:r>
                      <a:r>
                        <a:rPr lang="en-GB" sz="1800" b="0" dirty="0" smtClean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800" b="0" dirty="0" err="1" smtClean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ir.</a:t>
                      </a:r>
                      <a:r>
                        <a:rPr lang="en-GB" sz="1800" b="0" dirty="0" smtClean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M. </a:t>
                      </a:r>
                      <a:r>
                        <a:rPr lang="en-GB" sz="1800" b="0" dirty="0" err="1" smtClean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Sagliano</a:t>
                      </a:r>
                      <a:endParaRPr lang="nl-NL" sz="1800" b="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0" dirty="0" err="1" smtClean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Deutsches</a:t>
                      </a:r>
                      <a:r>
                        <a:rPr lang="en-GB" sz="1800" b="0" baseline="0" dirty="0" smtClean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800" b="0" baseline="0" dirty="0" err="1" smtClean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Zentrum</a:t>
                      </a:r>
                      <a:r>
                        <a:rPr lang="en-GB" sz="1800" b="0" baseline="0" dirty="0" smtClean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fur </a:t>
                      </a:r>
                      <a:r>
                        <a:rPr lang="en-GB" sz="1800" b="0" baseline="0" dirty="0" err="1" smtClean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Luft</a:t>
                      </a:r>
                      <a:r>
                        <a:rPr lang="en-GB" sz="1800" b="0" baseline="0" dirty="0" smtClean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-und </a:t>
                      </a:r>
                      <a:r>
                        <a:rPr lang="en-GB" sz="1800" b="0" baseline="0" dirty="0" err="1" smtClean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Raumfahrt</a:t>
                      </a:r>
                      <a:r>
                        <a:rPr lang="en-GB" sz="1800" b="0" baseline="0" dirty="0" smtClean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800" b="0" baseline="0" dirty="0" err="1" smtClean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e.V</a:t>
                      </a:r>
                      <a:r>
                        <a:rPr lang="en-GB" sz="1800" b="0" baseline="0" dirty="0" smtClean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endParaRPr lang="nl-NL" sz="1800" b="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798277725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100264" y="1575891"/>
            <a:ext cx="1284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S. Hazra</a:t>
            </a:r>
            <a:endParaRPr lang="nl-NL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811" y="3651870"/>
            <a:ext cx="1099567" cy="916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921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52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30" repeatCount="indefinite" fill="remove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31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2" fill="hold">
                      <p:stCondLst>
                        <p:cond delay="0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5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  <p:bldLst>
      <p:bldP spid="5" grpId="0"/>
      <p:bldP spid="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2058305" y="-88900"/>
            <a:ext cx="7090513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00A6D6"/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/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Convex </a:t>
            </a:r>
            <a:r>
              <a:rPr lang="en-US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Optimisation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8" name="Content Placeholder 2"/>
          <p:cNvSpPr txBox="1">
            <a:spLocks/>
          </p:cNvSpPr>
          <p:nvPr/>
        </p:nvSpPr>
        <p:spPr>
          <a:xfrm>
            <a:off x="124234" y="1269188"/>
            <a:ext cx="1572981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Research Question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123849" y="958688"/>
            <a:ext cx="1572981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Introduction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0" name="Content Placeholder 2"/>
          <p:cNvSpPr txBox="1">
            <a:spLocks/>
          </p:cNvSpPr>
          <p:nvPr/>
        </p:nvSpPr>
        <p:spPr>
          <a:xfrm>
            <a:off x="124235" y="1579688"/>
            <a:ext cx="1572980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Mission Overview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1" name="Content Placeholder 2"/>
          <p:cNvSpPr txBox="1">
            <a:spLocks/>
          </p:cNvSpPr>
          <p:nvPr/>
        </p:nvSpPr>
        <p:spPr>
          <a:xfrm>
            <a:off x="129119" y="1890188"/>
            <a:ext cx="1572980" cy="223596"/>
          </a:xfrm>
          <a:prstGeom prst="rect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Methodology</a:t>
            </a:r>
            <a:endParaRPr lang="en-US" sz="1100" b="1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124233" y="2511188"/>
            <a:ext cx="1572980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Results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3" name="Content Placeholder 2"/>
          <p:cNvSpPr txBox="1">
            <a:spLocks/>
          </p:cNvSpPr>
          <p:nvPr/>
        </p:nvSpPr>
        <p:spPr>
          <a:xfrm>
            <a:off x="129119" y="2816566"/>
            <a:ext cx="1572980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Conclusions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4" name="Content Placeholder 2"/>
          <p:cNvSpPr txBox="1">
            <a:spLocks/>
          </p:cNvSpPr>
          <p:nvPr/>
        </p:nvSpPr>
        <p:spPr>
          <a:xfrm>
            <a:off x="124234" y="3121944"/>
            <a:ext cx="1572596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Recommendations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5" name="Content Placeholder 2"/>
          <p:cNvSpPr txBox="1">
            <a:spLocks/>
          </p:cNvSpPr>
          <p:nvPr/>
        </p:nvSpPr>
        <p:spPr>
          <a:xfrm>
            <a:off x="127331" y="2202503"/>
            <a:ext cx="1572980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Simulator Verification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19" y="3753188"/>
            <a:ext cx="965669" cy="804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052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2058305" y="-88900"/>
            <a:ext cx="7090513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00A6D6"/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/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Successive Convex </a:t>
            </a:r>
            <a:r>
              <a:rPr lang="en-US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Optimisation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8" name="Content Placeholder 2"/>
          <p:cNvSpPr txBox="1">
            <a:spLocks/>
          </p:cNvSpPr>
          <p:nvPr/>
        </p:nvSpPr>
        <p:spPr>
          <a:xfrm>
            <a:off x="124234" y="1269188"/>
            <a:ext cx="1572981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Research Question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123849" y="958688"/>
            <a:ext cx="1572981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Introduction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0" name="Content Placeholder 2"/>
          <p:cNvSpPr txBox="1">
            <a:spLocks/>
          </p:cNvSpPr>
          <p:nvPr/>
        </p:nvSpPr>
        <p:spPr>
          <a:xfrm>
            <a:off x="124235" y="1579688"/>
            <a:ext cx="1572980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Mission Overview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1" name="Content Placeholder 2"/>
          <p:cNvSpPr txBox="1">
            <a:spLocks/>
          </p:cNvSpPr>
          <p:nvPr/>
        </p:nvSpPr>
        <p:spPr>
          <a:xfrm>
            <a:off x="129119" y="1890188"/>
            <a:ext cx="1572980" cy="223596"/>
          </a:xfrm>
          <a:prstGeom prst="rect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Methodology</a:t>
            </a:r>
            <a:endParaRPr lang="en-US" sz="1100" b="1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124233" y="2511188"/>
            <a:ext cx="1572980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Results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3" name="Content Placeholder 2"/>
          <p:cNvSpPr txBox="1">
            <a:spLocks/>
          </p:cNvSpPr>
          <p:nvPr/>
        </p:nvSpPr>
        <p:spPr>
          <a:xfrm>
            <a:off x="129119" y="2816566"/>
            <a:ext cx="1572980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Conclusions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4" name="Content Placeholder 2"/>
          <p:cNvSpPr txBox="1">
            <a:spLocks/>
          </p:cNvSpPr>
          <p:nvPr/>
        </p:nvSpPr>
        <p:spPr>
          <a:xfrm>
            <a:off x="124234" y="3121944"/>
            <a:ext cx="1572596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Recommendations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5" name="Content Placeholder 2"/>
          <p:cNvSpPr txBox="1">
            <a:spLocks/>
          </p:cNvSpPr>
          <p:nvPr/>
        </p:nvSpPr>
        <p:spPr>
          <a:xfrm>
            <a:off x="127331" y="2202503"/>
            <a:ext cx="1572980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Simulator Verification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19" y="3753188"/>
            <a:ext cx="965669" cy="804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789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2058305" y="-88900"/>
            <a:ext cx="7090513" cy="13527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00A6D6"/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/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Dynamic Successive Convex </a:t>
            </a:r>
            <a:r>
              <a:rPr lang="en-US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Optimisation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8" name="Content Placeholder 2"/>
          <p:cNvSpPr txBox="1">
            <a:spLocks/>
          </p:cNvSpPr>
          <p:nvPr/>
        </p:nvSpPr>
        <p:spPr>
          <a:xfrm>
            <a:off x="124234" y="1269188"/>
            <a:ext cx="1572981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Research Question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123849" y="958688"/>
            <a:ext cx="1572981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Introduction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0" name="Content Placeholder 2"/>
          <p:cNvSpPr txBox="1">
            <a:spLocks/>
          </p:cNvSpPr>
          <p:nvPr/>
        </p:nvSpPr>
        <p:spPr>
          <a:xfrm>
            <a:off x="124235" y="1579688"/>
            <a:ext cx="1572980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Mission Overview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1" name="Content Placeholder 2"/>
          <p:cNvSpPr txBox="1">
            <a:spLocks/>
          </p:cNvSpPr>
          <p:nvPr/>
        </p:nvSpPr>
        <p:spPr>
          <a:xfrm>
            <a:off x="129119" y="1890188"/>
            <a:ext cx="1572980" cy="223596"/>
          </a:xfrm>
          <a:prstGeom prst="rect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Methodology</a:t>
            </a:r>
            <a:endParaRPr lang="en-US" sz="1100" b="1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124233" y="2511188"/>
            <a:ext cx="1572980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Results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3" name="Content Placeholder 2"/>
          <p:cNvSpPr txBox="1">
            <a:spLocks/>
          </p:cNvSpPr>
          <p:nvPr/>
        </p:nvSpPr>
        <p:spPr>
          <a:xfrm>
            <a:off x="129119" y="2816566"/>
            <a:ext cx="1572980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Conclusions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4" name="Content Placeholder 2"/>
          <p:cNvSpPr txBox="1">
            <a:spLocks/>
          </p:cNvSpPr>
          <p:nvPr/>
        </p:nvSpPr>
        <p:spPr>
          <a:xfrm>
            <a:off x="124234" y="3121944"/>
            <a:ext cx="1572596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Recommendations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5" name="Content Placeholder 2"/>
          <p:cNvSpPr txBox="1">
            <a:spLocks/>
          </p:cNvSpPr>
          <p:nvPr/>
        </p:nvSpPr>
        <p:spPr>
          <a:xfrm>
            <a:off x="127331" y="2202503"/>
            <a:ext cx="1572980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Simulator Verification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19" y="3753188"/>
            <a:ext cx="965669" cy="804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277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2058305" y="-88900"/>
            <a:ext cx="7090513" cy="7164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00A6D6"/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/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Simulator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8" name="Content Placeholder 2"/>
          <p:cNvSpPr txBox="1">
            <a:spLocks/>
          </p:cNvSpPr>
          <p:nvPr/>
        </p:nvSpPr>
        <p:spPr>
          <a:xfrm>
            <a:off x="124234" y="1269188"/>
            <a:ext cx="1572981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Research Question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123849" y="958688"/>
            <a:ext cx="1572981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Introduction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0" name="Content Placeholder 2"/>
          <p:cNvSpPr txBox="1">
            <a:spLocks/>
          </p:cNvSpPr>
          <p:nvPr/>
        </p:nvSpPr>
        <p:spPr>
          <a:xfrm>
            <a:off x="124235" y="1579688"/>
            <a:ext cx="1572980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Mission Overview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1" name="Content Placeholder 2"/>
          <p:cNvSpPr txBox="1">
            <a:spLocks/>
          </p:cNvSpPr>
          <p:nvPr/>
        </p:nvSpPr>
        <p:spPr>
          <a:xfrm>
            <a:off x="129119" y="1890188"/>
            <a:ext cx="1572980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Methodology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124233" y="2511188"/>
            <a:ext cx="1572980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Results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3" name="Content Placeholder 2"/>
          <p:cNvSpPr txBox="1">
            <a:spLocks/>
          </p:cNvSpPr>
          <p:nvPr/>
        </p:nvSpPr>
        <p:spPr>
          <a:xfrm>
            <a:off x="129119" y="2816566"/>
            <a:ext cx="1572980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Conclusions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4" name="Content Placeholder 2"/>
          <p:cNvSpPr txBox="1">
            <a:spLocks/>
          </p:cNvSpPr>
          <p:nvPr/>
        </p:nvSpPr>
        <p:spPr>
          <a:xfrm>
            <a:off x="124234" y="3121944"/>
            <a:ext cx="1572596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Recommendations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5" name="Content Placeholder 2"/>
          <p:cNvSpPr txBox="1">
            <a:spLocks/>
          </p:cNvSpPr>
          <p:nvPr/>
        </p:nvSpPr>
        <p:spPr>
          <a:xfrm>
            <a:off x="127331" y="2202503"/>
            <a:ext cx="1572980" cy="223596"/>
          </a:xfrm>
          <a:prstGeom prst="rect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Simulator Verification</a:t>
            </a:r>
            <a:endParaRPr lang="en-US" sz="1100" b="1" dirty="0"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19" y="3753188"/>
            <a:ext cx="965669" cy="804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007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2058305" y="-88900"/>
            <a:ext cx="7090513" cy="7164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00A6D6"/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/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Simulator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8" name="Content Placeholder 2"/>
          <p:cNvSpPr txBox="1">
            <a:spLocks/>
          </p:cNvSpPr>
          <p:nvPr/>
        </p:nvSpPr>
        <p:spPr>
          <a:xfrm>
            <a:off x="124234" y="1269188"/>
            <a:ext cx="1572981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Research Question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123849" y="958688"/>
            <a:ext cx="1572981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Introduction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0" name="Content Placeholder 2"/>
          <p:cNvSpPr txBox="1">
            <a:spLocks/>
          </p:cNvSpPr>
          <p:nvPr/>
        </p:nvSpPr>
        <p:spPr>
          <a:xfrm>
            <a:off x="124235" y="1579688"/>
            <a:ext cx="1572980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Mission Overview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1" name="Content Placeholder 2"/>
          <p:cNvSpPr txBox="1">
            <a:spLocks/>
          </p:cNvSpPr>
          <p:nvPr/>
        </p:nvSpPr>
        <p:spPr>
          <a:xfrm>
            <a:off x="129119" y="1890188"/>
            <a:ext cx="1572980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Methodology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124233" y="2511188"/>
            <a:ext cx="1572980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Results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3" name="Content Placeholder 2"/>
          <p:cNvSpPr txBox="1">
            <a:spLocks/>
          </p:cNvSpPr>
          <p:nvPr/>
        </p:nvSpPr>
        <p:spPr>
          <a:xfrm>
            <a:off x="129119" y="2816566"/>
            <a:ext cx="1572980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Conclusions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4" name="Content Placeholder 2"/>
          <p:cNvSpPr txBox="1">
            <a:spLocks/>
          </p:cNvSpPr>
          <p:nvPr/>
        </p:nvSpPr>
        <p:spPr>
          <a:xfrm>
            <a:off x="124234" y="3121944"/>
            <a:ext cx="1572596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Recommendations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5" name="Content Placeholder 2"/>
          <p:cNvSpPr txBox="1">
            <a:spLocks/>
          </p:cNvSpPr>
          <p:nvPr/>
        </p:nvSpPr>
        <p:spPr>
          <a:xfrm>
            <a:off x="127331" y="2202503"/>
            <a:ext cx="1572980" cy="223596"/>
          </a:xfrm>
          <a:prstGeom prst="rect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Simulator Verification</a:t>
            </a:r>
            <a:endParaRPr lang="en-US" sz="1100" b="1" dirty="0"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19" y="3753188"/>
            <a:ext cx="965669" cy="804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083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2058305" y="-88900"/>
            <a:ext cx="7090513" cy="7164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00A6D6"/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/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Simulator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8" name="Content Placeholder 2"/>
          <p:cNvSpPr txBox="1">
            <a:spLocks/>
          </p:cNvSpPr>
          <p:nvPr/>
        </p:nvSpPr>
        <p:spPr>
          <a:xfrm>
            <a:off x="124234" y="1269188"/>
            <a:ext cx="1572981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Research Question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123849" y="958688"/>
            <a:ext cx="1572981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Introduction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0" name="Content Placeholder 2"/>
          <p:cNvSpPr txBox="1">
            <a:spLocks/>
          </p:cNvSpPr>
          <p:nvPr/>
        </p:nvSpPr>
        <p:spPr>
          <a:xfrm>
            <a:off x="124235" y="1579688"/>
            <a:ext cx="1572980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Mission Overview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1" name="Content Placeholder 2"/>
          <p:cNvSpPr txBox="1">
            <a:spLocks/>
          </p:cNvSpPr>
          <p:nvPr/>
        </p:nvSpPr>
        <p:spPr>
          <a:xfrm>
            <a:off x="129119" y="1890188"/>
            <a:ext cx="1572980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Methodology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124233" y="2511188"/>
            <a:ext cx="1572980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Results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3" name="Content Placeholder 2"/>
          <p:cNvSpPr txBox="1">
            <a:spLocks/>
          </p:cNvSpPr>
          <p:nvPr/>
        </p:nvSpPr>
        <p:spPr>
          <a:xfrm>
            <a:off x="129119" y="2816566"/>
            <a:ext cx="1572980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Conclusions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4" name="Content Placeholder 2"/>
          <p:cNvSpPr txBox="1">
            <a:spLocks/>
          </p:cNvSpPr>
          <p:nvPr/>
        </p:nvSpPr>
        <p:spPr>
          <a:xfrm>
            <a:off x="124234" y="3121944"/>
            <a:ext cx="1572596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Recommendations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5" name="Content Placeholder 2"/>
          <p:cNvSpPr txBox="1">
            <a:spLocks/>
          </p:cNvSpPr>
          <p:nvPr/>
        </p:nvSpPr>
        <p:spPr>
          <a:xfrm>
            <a:off x="127331" y="2202503"/>
            <a:ext cx="1572980" cy="223596"/>
          </a:xfrm>
          <a:prstGeom prst="rect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Simulator Verification</a:t>
            </a:r>
            <a:endParaRPr lang="en-US" sz="1100" b="1" dirty="0"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19" y="3753188"/>
            <a:ext cx="965669" cy="804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152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2058305" y="-88900"/>
            <a:ext cx="7090513" cy="13527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00A6D6"/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/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Verification: Dynamic Successive Convex </a:t>
            </a:r>
            <a:r>
              <a:rPr lang="en-US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Optimisation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8" name="Content Placeholder 2"/>
          <p:cNvSpPr txBox="1">
            <a:spLocks/>
          </p:cNvSpPr>
          <p:nvPr/>
        </p:nvSpPr>
        <p:spPr>
          <a:xfrm>
            <a:off x="124234" y="1269188"/>
            <a:ext cx="1572981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Research Question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123849" y="958688"/>
            <a:ext cx="1572981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Introduction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0" name="Content Placeholder 2"/>
          <p:cNvSpPr txBox="1">
            <a:spLocks/>
          </p:cNvSpPr>
          <p:nvPr/>
        </p:nvSpPr>
        <p:spPr>
          <a:xfrm>
            <a:off x="124235" y="1579688"/>
            <a:ext cx="1572980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Mission Overview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1" name="Content Placeholder 2"/>
          <p:cNvSpPr txBox="1">
            <a:spLocks/>
          </p:cNvSpPr>
          <p:nvPr/>
        </p:nvSpPr>
        <p:spPr>
          <a:xfrm>
            <a:off x="129119" y="1890188"/>
            <a:ext cx="1572980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Methodology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124233" y="2511188"/>
            <a:ext cx="1572980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Results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3" name="Content Placeholder 2"/>
          <p:cNvSpPr txBox="1">
            <a:spLocks/>
          </p:cNvSpPr>
          <p:nvPr/>
        </p:nvSpPr>
        <p:spPr>
          <a:xfrm>
            <a:off x="129119" y="2816566"/>
            <a:ext cx="1572980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Conclusions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4" name="Content Placeholder 2"/>
          <p:cNvSpPr txBox="1">
            <a:spLocks/>
          </p:cNvSpPr>
          <p:nvPr/>
        </p:nvSpPr>
        <p:spPr>
          <a:xfrm>
            <a:off x="124234" y="3121944"/>
            <a:ext cx="1572596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Recommendations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5" name="Content Placeholder 2"/>
          <p:cNvSpPr txBox="1">
            <a:spLocks/>
          </p:cNvSpPr>
          <p:nvPr/>
        </p:nvSpPr>
        <p:spPr>
          <a:xfrm>
            <a:off x="127331" y="2202503"/>
            <a:ext cx="1572980" cy="223596"/>
          </a:xfrm>
          <a:prstGeom prst="rect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Simulator Verification</a:t>
            </a:r>
            <a:endParaRPr lang="en-US" sz="1100" b="1" dirty="0"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19" y="3753188"/>
            <a:ext cx="965669" cy="804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85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2058305" y="-88900"/>
            <a:ext cx="7090513" cy="13527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00A6D6"/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/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Verification: Dynamic Successive Convex </a:t>
            </a:r>
            <a:r>
              <a:rPr lang="en-US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Optimisation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8" name="Content Placeholder 2"/>
          <p:cNvSpPr txBox="1">
            <a:spLocks/>
          </p:cNvSpPr>
          <p:nvPr/>
        </p:nvSpPr>
        <p:spPr>
          <a:xfrm>
            <a:off x="124234" y="1269188"/>
            <a:ext cx="1572981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Research Question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123849" y="958688"/>
            <a:ext cx="1572981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Introduction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0" name="Content Placeholder 2"/>
          <p:cNvSpPr txBox="1">
            <a:spLocks/>
          </p:cNvSpPr>
          <p:nvPr/>
        </p:nvSpPr>
        <p:spPr>
          <a:xfrm>
            <a:off x="124235" y="1579688"/>
            <a:ext cx="1572980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Mission Overview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1" name="Content Placeholder 2"/>
          <p:cNvSpPr txBox="1">
            <a:spLocks/>
          </p:cNvSpPr>
          <p:nvPr/>
        </p:nvSpPr>
        <p:spPr>
          <a:xfrm>
            <a:off x="129119" y="1890188"/>
            <a:ext cx="1572980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Methodology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124233" y="2511188"/>
            <a:ext cx="1572980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Results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3" name="Content Placeholder 2"/>
          <p:cNvSpPr txBox="1">
            <a:spLocks/>
          </p:cNvSpPr>
          <p:nvPr/>
        </p:nvSpPr>
        <p:spPr>
          <a:xfrm>
            <a:off x="129119" y="2816566"/>
            <a:ext cx="1572980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Conclusions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4" name="Content Placeholder 2"/>
          <p:cNvSpPr txBox="1">
            <a:spLocks/>
          </p:cNvSpPr>
          <p:nvPr/>
        </p:nvSpPr>
        <p:spPr>
          <a:xfrm>
            <a:off x="124234" y="3121944"/>
            <a:ext cx="1572596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Recommendations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5" name="Content Placeholder 2"/>
          <p:cNvSpPr txBox="1">
            <a:spLocks/>
          </p:cNvSpPr>
          <p:nvPr/>
        </p:nvSpPr>
        <p:spPr>
          <a:xfrm>
            <a:off x="127331" y="2202503"/>
            <a:ext cx="1572980" cy="223596"/>
          </a:xfrm>
          <a:prstGeom prst="rect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Simulator Verification</a:t>
            </a:r>
            <a:endParaRPr lang="en-US" sz="1100" b="1" dirty="0"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19" y="3753188"/>
            <a:ext cx="965669" cy="804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526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2058305" y="-88900"/>
            <a:ext cx="7090513" cy="13527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00A6D6"/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/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Verification: Dynamic Successive Convex </a:t>
            </a:r>
            <a:r>
              <a:rPr lang="en-US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Optimisation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8" name="Content Placeholder 2"/>
          <p:cNvSpPr txBox="1">
            <a:spLocks/>
          </p:cNvSpPr>
          <p:nvPr/>
        </p:nvSpPr>
        <p:spPr>
          <a:xfrm>
            <a:off x="124234" y="1269188"/>
            <a:ext cx="1572981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Research Question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123849" y="958688"/>
            <a:ext cx="1572981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Introduction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0" name="Content Placeholder 2"/>
          <p:cNvSpPr txBox="1">
            <a:spLocks/>
          </p:cNvSpPr>
          <p:nvPr/>
        </p:nvSpPr>
        <p:spPr>
          <a:xfrm>
            <a:off x="124235" y="1579688"/>
            <a:ext cx="1572980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Mission Overview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1" name="Content Placeholder 2"/>
          <p:cNvSpPr txBox="1">
            <a:spLocks/>
          </p:cNvSpPr>
          <p:nvPr/>
        </p:nvSpPr>
        <p:spPr>
          <a:xfrm>
            <a:off x="129119" y="1890188"/>
            <a:ext cx="1572980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Methodology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124233" y="2511188"/>
            <a:ext cx="1572980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Results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3" name="Content Placeholder 2"/>
          <p:cNvSpPr txBox="1">
            <a:spLocks/>
          </p:cNvSpPr>
          <p:nvPr/>
        </p:nvSpPr>
        <p:spPr>
          <a:xfrm>
            <a:off x="129119" y="2816566"/>
            <a:ext cx="1572980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Conclusions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4" name="Content Placeholder 2"/>
          <p:cNvSpPr txBox="1">
            <a:spLocks/>
          </p:cNvSpPr>
          <p:nvPr/>
        </p:nvSpPr>
        <p:spPr>
          <a:xfrm>
            <a:off x="124234" y="3121944"/>
            <a:ext cx="1572596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Recommendations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5" name="Content Placeholder 2"/>
          <p:cNvSpPr txBox="1">
            <a:spLocks/>
          </p:cNvSpPr>
          <p:nvPr/>
        </p:nvSpPr>
        <p:spPr>
          <a:xfrm>
            <a:off x="127331" y="2202503"/>
            <a:ext cx="1572980" cy="223596"/>
          </a:xfrm>
          <a:prstGeom prst="rect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Simulator Verification</a:t>
            </a:r>
            <a:endParaRPr lang="en-US" sz="1100" b="1" dirty="0"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19" y="3753188"/>
            <a:ext cx="965669" cy="804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122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2058305" y="-88900"/>
            <a:ext cx="7090513" cy="13527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00A6D6"/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/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Verification: Dynamic Successive Convex </a:t>
            </a:r>
            <a:r>
              <a:rPr lang="en-US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Optimisation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8" name="Content Placeholder 2"/>
          <p:cNvSpPr txBox="1">
            <a:spLocks/>
          </p:cNvSpPr>
          <p:nvPr/>
        </p:nvSpPr>
        <p:spPr>
          <a:xfrm>
            <a:off x="124234" y="1269188"/>
            <a:ext cx="1572981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Research Question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123849" y="958688"/>
            <a:ext cx="1572981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Introduction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0" name="Content Placeholder 2"/>
          <p:cNvSpPr txBox="1">
            <a:spLocks/>
          </p:cNvSpPr>
          <p:nvPr/>
        </p:nvSpPr>
        <p:spPr>
          <a:xfrm>
            <a:off x="124235" y="1579688"/>
            <a:ext cx="1572980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Mission Overview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1" name="Content Placeholder 2"/>
          <p:cNvSpPr txBox="1">
            <a:spLocks/>
          </p:cNvSpPr>
          <p:nvPr/>
        </p:nvSpPr>
        <p:spPr>
          <a:xfrm>
            <a:off x="129119" y="1890188"/>
            <a:ext cx="1572980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Methodology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124233" y="2511188"/>
            <a:ext cx="1572980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Results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3" name="Content Placeholder 2"/>
          <p:cNvSpPr txBox="1">
            <a:spLocks/>
          </p:cNvSpPr>
          <p:nvPr/>
        </p:nvSpPr>
        <p:spPr>
          <a:xfrm>
            <a:off x="129119" y="2816566"/>
            <a:ext cx="1572980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Conclusions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4" name="Content Placeholder 2"/>
          <p:cNvSpPr txBox="1">
            <a:spLocks/>
          </p:cNvSpPr>
          <p:nvPr/>
        </p:nvSpPr>
        <p:spPr>
          <a:xfrm>
            <a:off x="124234" y="3121944"/>
            <a:ext cx="1572596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Recommendations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5" name="Content Placeholder 2"/>
          <p:cNvSpPr txBox="1">
            <a:spLocks/>
          </p:cNvSpPr>
          <p:nvPr/>
        </p:nvSpPr>
        <p:spPr>
          <a:xfrm>
            <a:off x="127331" y="2202503"/>
            <a:ext cx="1572980" cy="223596"/>
          </a:xfrm>
          <a:prstGeom prst="rect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Simulator Verification</a:t>
            </a:r>
            <a:endParaRPr lang="en-US" sz="1100" b="1" dirty="0"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19" y="3753188"/>
            <a:ext cx="965669" cy="804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324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58305" y="-88900"/>
            <a:ext cx="7090513" cy="857250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Why Asteroids?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124234" y="1269188"/>
            <a:ext cx="1572981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Research Question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23849" y="958688"/>
            <a:ext cx="1572981" cy="223596"/>
          </a:xfrm>
          <a:prstGeom prst="rect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Introduction</a:t>
            </a:r>
            <a:endParaRPr lang="en-US" sz="1100" b="1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24235" y="1579688"/>
            <a:ext cx="1572980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Mission Overview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129119" y="1890188"/>
            <a:ext cx="1572980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Methodology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124233" y="2511188"/>
            <a:ext cx="1572980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Results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129119" y="2816566"/>
            <a:ext cx="1572980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Conclusions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124234" y="3121944"/>
            <a:ext cx="1572596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Recommendations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5" y="768350"/>
            <a:ext cx="7105066" cy="393097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8121" y="687296"/>
            <a:ext cx="3410879" cy="4343584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81851" y="738252"/>
            <a:ext cx="5678582" cy="4015329"/>
          </a:xfrm>
          <a:prstGeom prst="rect">
            <a:avLst/>
          </a:prstGeom>
        </p:spPr>
      </p:pic>
      <p:sp>
        <p:nvSpPr>
          <p:cNvPr id="33" name="Content Placeholder 2"/>
          <p:cNvSpPr txBox="1">
            <a:spLocks/>
          </p:cNvSpPr>
          <p:nvPr/>
        </p:nvSpPr>
        <p:spPr>
          <a:xfrm>
            <a:off x="127331" y="2202503"/>
            <a:ext cx="1572980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Simulator Verification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19" y="3753188"/>
            <a:ext cx="965669" cy="804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758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72404" y="1230630"/>
            <a:ext cx="7090513" cy="3615551"/>
          </a:xfrm>
        </p:spPr>
        <p:txBody>
          <a:bodyPr/>
          <a:lstStyle/>
          <a:p>
            <a:endParaRPr lang="en-US"/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2123728" y="-230667"/>
            <a:ext cx="7090513" cy="9963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00A6D6"/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/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Asteroid Descent Scenario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8" name="Content Placeholder 2"/>
          <p:cNvSpPr txBox="1">
            <a:spLocks/>
          </p:cNvSpPr>
          <p:nvPr/>
        </p:nvSpPr>
        <p:spPr>
          <a:xfrm>
            <a:off x="124234" y="1269188"/>
            <a:ext cx="1572981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Research Question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123849" y="958688"/>
            <a:ext cx="1572981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Introduction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0" name="Content Placeholder 2"/>
          <p:cNvSpPr txBox="1">
            <a:spLocks/>
          </p:cNvSpPr>
          <p:nvPr/>
        </p:nvSpPr>
        <p:spPr>
          <a:xfrm>
            <a:off x="124235" y="1579688"/>
            <a:ext cx="1572980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Mission Overview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1" name="Content Placeholder 2"/>
          <p:cNvSpPr txBox="1">
            <a:spLocks/>
          </p:cNvSpPr>
          <p:nvPr/>
        </p:nvSpPr>
        <p:spPr>
          <a:xfrm>
            <a:off x="129119" y="1890188"/>
            <a:ext cx="1572980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Methodology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124233" y="2511188"/>
            <a:ext cx="1572980" cy="223596"/>
          </a:xfrm>
          <a:prstGeom prst="rect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Results</a:t>
            </a:r>
            <a:endParaRPr lang="en-US" sz="1100" b="1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3" name="Content Placeholder 2"/>
          <p:cNvSpPr txBox="1">
            <a:spLocks/>
          </p:cNvSpPr>
          <p:nvPr/>
        </p:nvSpPr>
        <p:spPr>
          <a:xfrm>
            <a:off x="129119" y="2816566"/>
            <a:ext cx="1572980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Conclusions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4" name="Content Placeholder 2"/>
          <p:cNvSpPr txBox="1">
            <a:spLocks/>
          </p:cNvSpPr>
          <p:nvPr/>
        </p:nvSpPr>
        <p:spPr>
          <a:xfrm>
            <a:off x="124234" y="3121944"/>
            <a:ext cx="1572596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Recommendations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5" name="Content Placeholder 2"/>
          <p:cNvSpPr txBox="1">
            <a:spLocks/>
          </p:cNvSpPr>
          <p:nvPr/>
        </p:nvSpPr>
        <p:spPr>
          <a:xfrm>
            <a:off x="127331" y="2202503"/>
            <a:ext cx="1572980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Simulator Verification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19" y="3753188"/>
            <a:ext cx="965669" cy="804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365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72404" y="1230630"/>
            <a:ext cx="7090513" cy="3615551"/>
          </a:xfrm>
        </p:spPr>
        <p:txBody>
          <a:bodyPr/>
          <a:lstStyle/>
          <a:p>
            <a:endParaRPr lang="en-US"/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2123728" y="-230667"/>
            <a:ext cx="7090513" cy="9963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00A6D6"/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/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Asteroid Descent Scenario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8" name="Content Placeholder 2"/>
          <p:cNvSpPr txBox="1">
            <a:spLocks/>
          </p:cNvSpPr>
          <p:nvPr/>
        </p:nvSpPr>
        <p:spPr>
          <a:xfrm>
            <a:off x="124234" y="1269188"/>
            <a:ext cx="1572981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Research Question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123849" y="958688"/>
            <a:ext cx="1572981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Introduction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0" name="Content Placeholder 2"/>
          <p:cNvSpPr txBox="1">
            <a:spLocks/>
          </p:cNvSpPr>
          <p:nvPr/>
        </p:nvSpPr>
        <p:spPr>
          <a:xfrm>
            <a:off x="124235" y="1579688"/>
            <a:ext cx="1572980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Mission Overview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1" name="Content Placeholder 2"/>
          <p:cNvSpPr txBox="1">
            <a:spLocks/>
          </p:cNvSpPr>
          <p:nvPr/>
        </p:nvSpPr>
        <p:spPr>
          <a:xfrm>
            <a:off x="129119" y="1890188"/>
            <a:ext cx="1572980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Methodology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124233" y="2511188"/>
            <a:ext cx="1572980" cy="223596"/>
          </a:xfrm>
          <a:prstGeom prst="rect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Results</a:t>
            </a:r>
            <a:endParaRPr lang="en-US" sz="1100" b="1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3" name="Content Placeholder 2"/>
          <p:cNvSpPr txBox="1">
            <a:spLocks/>
          </p:cNvSpPr>
          <p:nvPr/>
        </p:nvSpPr>
        <p:spPr>
          <a:xfrm>
            <a:off x="129119" y="2816566"/>
            <a:ext cx="1572980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Conclusions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4" name="Content Placeholder 2"/>
          <p:cNvSpPr txBox="1">
            <a:spLocks/>
          </p:cNvSpPr>
          <p:nvPr/>
        </p:nvSpPr>
        <p:spPr>
          <a:xfrm>
            <a:off x="124234" y="3121944"/>
            <a:ext cx="1572596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Recommendations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5" name="Content Placeholder 2"/>
          <p:cNvSpPr txBox="1">
            <a:spLocks/>
          </p:cNvSpPr>
          <p:nvPr/>
        </p:nvSpPr>
        <p:spPr>
          <a:xfrm>
            <a:off x="127331" y="2202503"/>
            <a:ext cx="1572980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Simulator Verification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19" y="3753188"/>
            <a:ext cx="965669" cy="804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180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72404" y="1230630"/>
            <a:ext cx="7090513" cy="3615551"/>
          </a:xfrm>
        </p:spPr>
        <p:txBody>
          <a:bodyPr/>
          <a:lstStyle/>
          <a:p>
            <a:endParaRPr lang="en-US"/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2123728" y="-230667"/>
            <a:ext cx="7090513" cy="9963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00A6D6"/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/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Asteroid Descent Scenario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8" name="Content Placeholder 2"/>
          <p:cNvSpPr txBox="1">
            <a:spLocks/>
          </p:cNvSpPr>
          <p:nvPr/>
        </p:nvSpPr>
        <p:spPr>
          <a:xfrm>
            <a:off x="124234" y="1269188"/>
            <a:ext cx="1572981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Research Question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123849" y="958688"/>
            <a:ext cx="1572981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Introduction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0" name="Content Placeholder 2"/>
          <p:cNvSpPr txBox="1">
            <a:spLocks/>
          </p:cNvSpPr>
          <p:nvPr/>
        </p:nvSpPr>
        <p:spPr>
          <a:xfrm>
            <a:off x="124235" y="1579688"/>
            <a:ext cx="1572980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Mission Overview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1" name="Content Placeholder 2"/>
          <p:cNvSpPr txBox="1">
            <a:spLocks/>
          </p:cNvSpPr>
          <p:nvPr/>
        </p:nvSpPr>
        <p:spPr>
          <a:xfrm>
            <a:off x="129119" y="1890188"/>
            <a:ext cx="1572980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Methodology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124233" y="2511188"/>
            <a:ext cx="1572980" cy="223596"/>
          </a:xfrm>
          <a:prstGeom prst="rect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Results</a:t>
            </a:r>
            <a:endParaRPr lang="en-US" sz="1100" b="1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3" name="Content Placeholder 2"/>
          <p:cNvSpPr txBox="1">
            <a:spLocks/>
          </p:cNvSpPr>
          <p:nvPr/>
        </p:nvSpPr>
        <p:spPr>
          <a:xfrm>
            <a:off x="129119" y="2816566"/>
            <a:ext cx="1572980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Conclusions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4" name="Content Placeholder 2"/>
          <p:cNvSpPr txBox="1">
            <a:spLocks/>
          </p:cNvSpPr>
          <p:nvPr/>
        </p:nvSpPr>
        <p:spPr>
          <a:xfrm>
            <a:off x="124234" y="3121944"/>
            <a:ext cx="1572596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Recommendations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5" name="Content Placeholder 2"/>
          <p:cNvSpPr txBox="1">
            <a:spLocks/>
          </p:cNvSpPr>
          <p:nvPr/>
        </p:nvSpPr>
        <p:spPr>
          <a:xfrm>
            <a:off x="127331" y="2202503"/>
            <a:ext cx="1572980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Simulator Verification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19" y="3753188"/>
            <a:ext cx="965669" cy="804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779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2058305" y="17780"/>
            <a:ext cx="7090513" cy="11138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00A6D6"/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/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Sampling Based Model Predictive </a:t>
            </a:r>
            <a:r>
              <a:rPr lang="en-US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Optimisation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8" name="Content Placeholder 2"/>
          <p:cNvSpPr txBox="1">
            <a:spLocks/>
          </p:cNvSpPr>
          <p:nvPr/>
        </p:nvSpPr>
        <p:spPr>
          <a:xfrm>
            <a:off x="124234" y="1269188"/>
            <a:ext cx="1572981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Research Question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123849" y="958688"/>
            <a:ext cx="1572981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Introduction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0" name="Content Placeholder 2"/>
          <p:cNvSpPr txBox="1">
            <a:spLocks/>
          </p:cNvSpPr>
          <p:nvPr/>
        </p:nvSpPr>
        <p:spPr>
          <a:xfrm>
            <a:off x="124235" y="1579688"/>
            <a:ext cx="1572980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Mission Overview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1" name="Content Placeholder 2"/>
          <p:cNvSpPr txBox="1">
            <a:spLocks/>
          </p:cNvSpPr>
          <p:nvPr/>
        </p:nvSpPr>
        <p:spPr>
          <a:xfrm>
            <a:off x="129119" y="1890188"/>
            <a:ext cx="1572980" cy="223596"/>
          </a:xfrm>
          <a:prstGeom prst="rect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Methodology</a:t>
            </a:r>
            <a:endParaRPr lang="en-US" sz="1100" b="1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124233" y="2511188"/>
            <a:ext cx="1572980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Results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3" name="Content Placeholder 2"/>
          <p:cNvSpPr txBox="1">
            <a:spLocks/>
          </p:cNvSpPr>
          <p:nvPr/>
        </p:nvSpPr>
        <p:spPr>
          <a:xfrm>
            <a:off x="129119" y="2816566"/>
            <a:ext cx="1572980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Conclusions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4" name="Content Placeholder 2"/>
          <p:cNvSpPr txBox="1">
            <a:spLocks/>
          </p:cNvSpPr>
          <p:nvPr/>
        </p:nvSpPr>
        <p:spPr>
          <a:xfrm>
            <a:off x="124234" y="3121944"/>
            <a:ext cx="1572596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Recommendations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5" name="Content Placeholder 2"/>
          <p:cNvSpPr txBox="1">
            <a:spLocks/>
          </p:cNvSpPr>
          <p:nvPr/>
        </p:nvSpPr>
        <p:spPr>
          <a:xfrm>
            <a:off x="127331" y="2202503"/>
            <a:ext cx="1572980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Simulator Verification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19" y="3753188"/>
            <a:ext cx="965669" cy="804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910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2058305" y="17780"/>
            <a:ext cx="7090513" cy="11138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00A6D6"/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/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Sampling Based Model Predictive </a:t>
            </a:r>
            <a:r>
              <a:rPr lang="en-US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Optimisation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8" name="Content Placeholder 2"/>
          <p:cNvSpPr txBox="1">
            <a:spLocks/>
          </p:cNvSpPr>
          <p:nvPr/>
        </p:nvSpPr>
        <p:spPr>
          <a:xfrm>
            <a:off x="124234" y="1269188"/>
            <a:ext cx="1572981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Research Question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123849" y="958688"/>
            <a:ext cx="1572981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Introduction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0" name="Content Placeholder 2"/>
          <p:cNvSpPr txBox="1">
            <a:spLocks/>
          </p:cNvSpPr>
          <p:nvPr/>
        </p:nvSpPr>
        <p:spPr>
          <a:xfrm>
            <a:off x="124235" y="1579688"/>
            <a:ext cx="1572980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Mission Overview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1" name="Content Placeholder 2"/>
          <p:cNvSpPr txBox="1">
            <a:spLocks/>
          </p:cNvSpPr>
          <p:nvPr/>
        </p:nvSpPr>
        <p:spPr>
          <a:xfrm>
            <a:off x="129119" y="1890188"/>
            <a:ext cx="1572980" cy="223596"/>
          </a:xfrm>
          <a:prstGeom prst="rect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Methodology</a:t>
            </a:r>
            <a:endParaRPr lang="en-US" sz="1100" b="1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124233" y="2511188"/>
            <a:ext cx="1572980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Results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3" name="Content Placeholder 2"/>
          <p:cNvSpPr txBox="1">
            <a:spLocks/>
          </p:cNvSpPr>
          <p:nvPr/>
        </p:nvSpPr>
        <p:spPr>
          <a:xfrm>
            <a:off x="129119" y="2816566"/>
            <a:ext cx="1572980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Conclusions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4" name="Content Placeholder 2"/>
          <p:cNvSpPr txBox="1">
            <a:spLocks/>
          </p:cNvSpPr>
          <p:nvPr/>
        </p:nvSpPr>
        <p:spPr>
          <a:xfrm>
            <a:off x="124234" y="3121944"/>
            <a:ext cx="1572596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Recommendations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5" name="Content Placeholder 2"/>
          <p:cNvSpPr txBox="1">
            <a:spLocks/>
          </p:cNvSpPr>
          <p:nvPr/>
        </p:nvSpPr>
        <p:spPr>
          <a:xfrm>
            <a:off x="127331" y="2202503"/>
            <a:ext cx="1572980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Simulator Verification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19" y="3753188"/>
            <a:ext cx="965669" cy="804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51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2058305" y="-88900"/>
            <a:ext cx="7090513" cy="7164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00A6D6"/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/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Simulator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8" name="Content Placeholder 2"/>
          <p:cNvSpPr txBox="1">
            <a:spLocks/>
          </p:cNvSpPr>
          <p:nvPr/>
        </p:nvSpPr>
        <p:spPr>
          <a:xfrm>
            <a:off x="124234" y="1269188"/>
            <a:ext cx="1572981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Research Question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123849" y="958688"/>
            <a:ext cx="1572981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Introduction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0" name="Content Placeholder 2"/>
          <p:cNvSpPr txBox="1">
            <a:spLocks/>
          </p:cNvSpPr>
          <p:nvPr/>
        </p:nvSpPr>
        <p:spPr>
          <a:xfrm>
            <a:off x="124235" y="1579688"/>
            <a:ext cx="1572980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Mission Overview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1" name="Content Placeholder 2"/>
          <p:cNvSpPr txBox="1">
            <a:spLocks/>
          </p:cNvSpPr>
          <p:nvPr/>
        </p:nvSpPr>
        <p:spPr>
          <a:xfrm>
            <a:off x="129119" y="1890188"/>
            <a:ext cx="1572980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Methodology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124233" y="2511188"/>
            <a:ext cx="1572980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Results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3" name="Content Placeholder 2"/>
          <p:cNvSpPr txBox="1">
            <a:spLocks/>
          </p:cNvSpPr>
          <p:nvPr/>
        </p:nvSpPr>
        <p:spPr>
          <a:xfrm>
            <a:off x="129119" y="2816566"/>
            <a:ext cx="1572980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Conclusions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4" name="Content Placeholder 2"/>
          <p:cNvSpPr txBox="1">
            <a:spLocks/>
          </p:cNvSpPr>
          <p:nvPr/>
        </p:nvSpPr>
        <p:spPr>
          <a:xfrm>
            <a:off x="124234" y="3121944"/>
            <a:ext cx="1572596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Recommendations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5" name="Content Placeholder 2"/>
          <p:cNvSpPr txBox="1">
            <a:spLocks/>
          </p:cNvSpPr>
          <p:nvPr/>
        </p:nvSpPr>
        <p:spPr>
          <a:xfrm>
            <a:off x="127331" y="2202503"/>
            <a:ext cx="1572980" cy="223596"/>
          </a:xfrm>
          <a:prstGeom prst="rect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Simulator Verification</a:t>
            </a:r>
            <a:endParaRPr lang="en-US" sz="1100" b="1" dirty="0"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19" y="3753188"/>
            <a:ext cx="965669" cy="804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119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2058305" y="-88900"/>
            <a:ext cx="7090513" cy="7164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00A6D6"/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/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Simulator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8" name="Content Placeholder 2"/>
          <p:cNvSpPr txBox="1">
            <a:spLocks/>
          </p:cNvSpPr>
          <p:nvPr/>
        </p:nvSpPr>
        <p:spPr>
          <a:xfrm>
            <a:off x="124234" y="1269188"/>
            <a:ext cx="1572981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Research Question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123849" y="958688"/>
            <a:ext cx="1572981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Introduction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0" name="Content Placeholder 2"/>
          <p:cNvSpPr txBox="1">
            <a:spLocks/>
          </p:cNvSpPr>
          <p:nvPr/>
        </p:nvSpPr>
        <p:spPr>
          <a:xfrm>
            <a:off x="124235" y="1579688"/>
            <a:ext cx="1572980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Mission Overview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1" name="Content Placeholder 2"/>
          <p:cNvSpPr txBox="1">
            <a:spLocks/>
          </p:cNvSpPr>
          <p:nvPr/>
        </p:nvSpPr>
        <p:spPr>
          <a:xfrm>
            <a:off x="129119" y="1890188"/>
            <a:ext cx="1572980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Methodology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124233" y="2511188"/>
            <a:ext cx="1572980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Results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3" name="Content Placeholder 2"/>
          <p:cNvSpPr txBox="1">
            <a:spLocks/>
          </p:cNvSpPr>
          <p:nvPr/>
        </p:nvSpPr>
        <p:spPr>
          <a:xfrm>
            <a:off x="129119" y="2816566"/>
            <a:ext cx="1572980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Conclusions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4" name="Content Placeholder 2"/>
          <p:cNvSpPr txBox="1">
            <a:spLocks/>
          </p:cNvSpPr>
          <p:nvPr/>
        </p:nvSpPr>
        <p:spPr>
          <a:xfrm>
            <a:off x="124234" y="3121944"/>
            <a:ext cx="1572596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Recommendations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5" name="Content Placeholder 2"/>
          <p:cNvSpPr txBox="1">
            <a:spLocks/>
          </p:cNvSpPr>
          <p:nvPr/>
        </p:nvSpPr>
        <p:spPr>
          <a:xfrm>
            <a:off x="127331" y="2202503"/>
            <a:ext cx="1572980" cy="223596"/>
          </a:xfrm>
          <a:prstGeom prst="rect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Simulator Verification</a:t>
            </a:r>
            <a:endParaRPr lang="en-US" sz="1100" b="1" dirty="0"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19" y="3753188"/>
            <a:ext cx="965669" cy="804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130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72404" y="1230630"/>
            <a:ext cx="7090513" cy="3615551"/>
          </a:xfrm>
        </p:spPr>
        <p:txBody>
          <a:bodyPr/>
          <a:lstStyle/>
          <a:p>
            <a:endParaRPr lang="en-US"/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2123728" y="-230667"/>
            <a:ext cx="7090513" cy="9963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00A6D6"/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/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Asteroid Mapping </a:t>
            </a:r>
            <a:r>
              <a:rPr lang="en-US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Initialisation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8" name="Content Placeholder 2"/>
          <p:cNvSpPr txBox="1">
            <a:spLocks/>
          </p:cNvSpPr>
          <p:nvPr/>
        </p:nvSpPr>
        <p:spPr>
          <a:xfrm>
            <a:off x="124234" y="1269188"/>
            <a:ext cx="1572981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Research Question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123849" y="958688"/>
            <a:ext cx="1572981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Introduction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0" name="Content Placeholder 2"/>
          <p:cNvSpPr txBox="1">
            <a:spLocks/>
          </p:cNvSpPr>
          <p:nvPr/>
        </p:nvSpPr>
        <p:spPr>
          <a:xfrm>
            <a:off x="124235" y="1579688"/>
            <a:ext cx="1572980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Mission Overview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1" name="Content Placeholder 2"/>
          <p:cNvSpPr txBox="1">
            <a:spLocks/>
          </p:cNvSpPr>
          <p:nvPr/>
        </p:nvSpPr>
        <p:spPr>
          <a:xfrm>
            <a:off x="129119" y="1890188"/>
            <a:ext cx="1572980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Methodology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124233" y="2511188"/>
            <a:ext cx="1572980" cy="223596"/>
          </a:xfrm>
          <a:prstGeom prst="rect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Results</a:t>
            </a:r>
            <a:endParaRPr lang="en-US" sz="1100" b="1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3" name="Content Placeholder 2"/>
          <p:cNvSpPr txBox="1">
            <a:spLocks/>
          </p:cNvSpPr>
          <p:nvPr/>
        </p:nvSpPr>
        <p:spPr>
          <a:xfrm>
            <a:off x="129119" y="2816566"/>
            <a:ext cx="1572980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Conclusions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4" name="Content Placeholder 2"/>
          <p:cNvSpPr txBox="1">
            <a:spLocks/>
          </p:cNvSpPr>
          <p:nvPr/>
        </p:nvSpPr>
        <p:spPr>
          <a:xfrm>
            <a:off x="124234" y="3121944"/>
            <a:ext cx="1572596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Recommendations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5" name="Content Placeholder 2"/>
          <p:cNvSpPr txBox="1">
            <a:spLocks/>
          </p:cNvSpPr>
          <p:nvPr/>
        </p:nvSpPr>
        <p:spPr>
          <a:xfrm>
            <a:off x="127331" y="2202503"/>
            <a:ext cx="1572980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Simulator Verification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19" y="3753188"/>
            <a:ext cx="965669" cy="804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612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72404" y="1230630"/>
            <a:ext cx="7090513" cy="3615551"/>
          </a:xfrm>
        </p:spPr>
        <p:txBody>
          <a:bodyPr/>
          <a:lstStyle/>
          <a:p>
            <a:endParaRPr lang="en-US"/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2123728" y="-230667"/>
            <a:ext cx="7090513" cy="9963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00A6D6"/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/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Asteroid Mapping </a:t>
            </a:r>
            <a:r>
              <a:rPr lang="en-US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Initialisation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8" name="Content Placeholder 2"/>
          <p:cNvSpPr txBox="1">
            <a:spLocks/>
          </p:cNvSpPr>
          <p:nvPr/>
        </p:nvSpPr>
        <p:spPr>
          <a:xfrm>
            <a:off x="124234" y="1269188"/>
            <a:ext cx="1572981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Research Question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123849" y="958688"/>
            <a:ext cx="1572981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Introduction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0" name="Content Placeholder 2"/>
          <p:cNvSpPr txBox="1">
            <a:spLocks/>
          </p:cNvSpPr>
          <p:nvPr/>
        </p:nvSpPr>
        <p:spPr>
          <a:xfrm>
            <a:off x="124235" y="1579688"/>
            <a:ext cx="1572980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Mission Overview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1" name="Content Placeholder 2"/>
          <p:cNvSpPr txBox="1">
            <a:spLocks/>
          </p:cNvSpPr>
          <p:nvPr/>
        </p:nvSpPr>
        <p:spPr>
          <a:xfrm>
            <a:off x="129119" y="1890188"/>
            <a:ext cx="1572980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Methodology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124233" y="2511188"/>
            <a:ext cx="1572980" cy="223596"/>
          </a:xfrm>
          <a:prstGeom prst="rect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Results</a:t>
            </a:r>
            <a:endParaRPr lang="en-US" sz="1100" b="1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3" name="Content Placeholder 2"/>
          <p:cNvSpPr txBox="1">
            <a:spLocks/>
          </p:cNvSpPr>
          <p:nvPr/>
        </p:nvSpPr>
        <p:spPr>
          <a:xfrm>
            <a:off x="129119" y="2816566"/>
            <a:ext cx="1572980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Conclusions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4" name="Content Placeholder 2"/>
          <p:cNvSpPr txBox="1">
            <a:spLocks/>
          </p:cNvSpPr>
          <p:nvPr/>
        </p:nvSpPr>
        <p:spPr>
          <a:xfrm>
            <a:off x="124234" y="3121944"/>
            <a:ext cx="1572596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Recommendations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5" name="Content Placeholder 2"/>
          <p:cNvSpPr txBox="1">
            <a:spLocks/>
          </p:cNvSpPr>
          <p:nvPr/>
        </p:nvSpPr>
        <p:spPr>
          <a:xfrm>
            <a:off x="127331" y="2202503"/>
            <a:ext cx="1572980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Simulator Verification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19" y="3753188"/>
            <a:ext cx="965669" cy="804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378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51051" y="351155"/>
            <a:ext cx="6985446" cy="3615551"/>
          </a:xfrm>
        </p:spPr>
        <p:txBody>
          <a:bodyPr/>
          <a:lstStyle/>
          <a:p>
            <a:endParaRPr lang="en-US"/>
          </a:p>
        </p:txBody>
      </p:sp>
      <p:sp>
        <p:nvSpPr>
          <p:cNvPr id="25" name="Content Placeholder 2"/>
          <p:cNvSpPr txBox="1">
            <a:spLocks/>
          </p:cNvSpPr>
          <p:nvPr/>
        </p:nvSpPr>
        <p:spPr>
          <a:xfrm>
            <a:off x="124234" y="1269188"/>
            <a:ext cx="1572981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Research Question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6" name="Content Placeholder 2"/>
          <p:cNvSpPr txBox="1">
            <a:spLocks/>
          </p:cNvSpPr>
          <p:nvPr/>
        </p:nvSpPr>
        <p:spPr>
          <a:xfrm>
            <a:off x="123849" y="958688"/>
            <a:ext cx="1572981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Introduction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7" name="Content Placeholder 2"/>
          <p:cNvSpPr txBox="1">
            <a:spLocks/>
          </p:cNvSpPr>
          <p:nvPr/>
        </p:nvSpPr>
        <p:spPr>
          <a:xfrm>
            <a:off x="124235" y="1579688"/>
            <a:ext cx="1572980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Mission Overview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8" name="Content Placeholder 2"/>
          <p:cNvSpPr txBox="1">
            <a:spLocks/>
          </p:cNvSpPr>
          <p:nvPr/>
        </p:nvSpPr>
        <p:spPr>
          <a:xfrm>
            <a:off x="129119" y="1890188"/>
            <a:ext cx="1572980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Methodology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9" name="Content Placeholder 2"/>
          <p:cNvSpPr txBox="1">
            <a:spLocks/>
          </p:cNvSpPr>
          <p:nvPr/>
        </p:nvSpPr>
        <p:spPr>
          <a:xfrm>
            <a:off x="124233" y="2511188"/>
            <a:ext cx="1572980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Results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30" name="Content Placeholder 2"/>
          <p:cNvSpPr txBox="1">
            <a:spLocks/>
          </p:cNvSpPr>
          <p:nvPr/>
        </p:nvSpPr>
        <p:spPr>
          <a:xfrm>
            <a:off x="129119" y="2816566"/>
            <a:ext cx="1572980" cy="223596"/>
          </a:xfrm>
          <a:prstGeom prst="rect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Conclusions</a:t>
            </a:r>
            <a:endParaRPr lang="en-US" sz="1100" b="1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31" name="Content Placeholder 2"/>
          <p:cNvSpPr txBox="1">
            <a:spLocks/>
          </p:cNvSpPr>
          <p:nvPr/>
        </p:nvSpPr>
        <p:spPr>
          <a:xfrm>
            <a:off x="124234" y="3121944"/>
            <a:ext cx="1572596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Recommendations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32" name="Content Placeholder 2"/>
          <p:cNvSpPr txBox="1">
            <a:spLocks/>
          </p:cNvSpPr>
          <p:nvPr/>
        </p:nvSpPr>
        <p:spPr>
          <a:xfrm>
            <a:off x="127331" y="2202503"/>
            <a:ext cx="1572980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Simulator Verification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19" y="3753188"/>
            <a:ext cx="965669" cy="804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735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33695" y="-160337"/>
            <a:ext cx="7090513" cy="857250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Recent Missions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4301626" y="2180061"/>
            <a:ext cx="2369679" cy="49663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OSIRIS-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REx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5901" y="555689"/>
            <a:ext cx="6456524" cy="4358190"/>
          </a:xfrm>
          <a:prstGeom prst="rect">
            <a:avLst/>
          </a:prstGeom>
        </p:spPr>
      </p:pic>
      <p:sp>
        <p:nvSpPr>
          <p:cNvPr id="22" name="Content Placeholder 2"/>
          <p:cNvSpPr txBox="1">
            <a:spLocks/>
          </p:cNvSpPr>
          <p:nvPr/>
        </p:nvSpPr>
        <p:spPr>
          <a:xfrm>
            <a:off x="4303134" y="2167438"/>
            <a:ext cx="2369679" cy="49663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Hayabusa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2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9974" y="670889"/>
            <a:ext cx="3690343" cy="4448633"/>
          </a:xfrm>
          <a:prstGeom prst="rect">
            <a:avLst/>
          </a:prstGeom>
        </p:spPr>
      </p:pic>
      <p:sp>
        <p:nvSpPr>
          <p:cNvPr id="28" name="Content Placeholder 2"/>
          <p:cNvSpPr txBox="1">
            <a:spLocks/>
          </p:cNvSpPr>
          <p:nvPr/>
        </p:nvSpPr>
        <p:spPr>
          <a:xfrm>
            <a:off x="4303134" y="2180060"/>
            <a:ext cx="2369679" cy="49663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Rosetta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37185" y="670889"/>
            <a:ext cx="3455235" cy="4358190"/>
          </a:xfrm>
          <a:prstGeom prst="rect">
            <a:avLst/>
          </a:prstGeom>
        </p:spPr>
      </p:pic>
      <p:sp>
        <p:nvSpPr>
          <p:cNvPr id="34" name="Content Placeholder 2"/>
          <p:cNvSpPr txBox="1">
            <a:spLocks/>
          </p:cNvSpPr>
          <p:nvPr/>
        </p:nvSpPr>
        <p:spPr>
          <a:xfrm>
            <a:off x="124234" y="1269188"/>
            <a:ext cx="1572981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Research Question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35" name="Content Placeholder 2"/>
          <p:cNvSpPr txBox="1">
            <a:spLocks/>
          </p:cNvSpPr>
          <p:nvPr/>
        </p:nvSpPr>
        <p:spPr>
          <a:xfrm>
            <a:off x="123849" y="958688"/>
            <a:ext cx="1572981" cy="223596"/>
          </a:xfrm>
          <a:prstGeom prst="rect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Introduction</a:t>
            </a:r>
            <a:endParaRPr lang="en-US" sz="1100" b="1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36" name="Content Placeholder 2"/>
          <p:cNvSpPr txBox="1">
            <a:spLocks/>
          </p:cNvSpPr>
          <p:nvPr/>
        </p:nvSpPr>
        <p:spPr>
          <a:xfrm>
            <a:off x="124235" y="1579688"/>
            <a:ext cx="1572980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Mission Overview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37" name="Content Placeholder 2"/>
          <p:cNvSpPr txBox="1">
            <a:spLocks/>
          </p:cNvSpPr>
          <p:nvPr/>
        </p:nvSpPr>
        <p:spPr>
          <a:xfrm>
            <a:off x="129119" y="1890188"/>
            <a:ext cx="1572980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Methodology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38" name="Content Placeholder 2"/>
          <p:cNvSpPr txBox="1">
            <a:spLocks/>
          </p:cNvSpPr>
          <p:nvPr/>
        </p:nvSpPr>
        <p:spPr>
          <a:xfrm>
            <a:off x="124233" y="2511188"/>
            <a:ext cx="1572980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Results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39" name="Content Placeholder 2"/>
          <p:cNvSpPr txBox="1">
            <a:spLocks/>
          </p:cNvSpPr>
          <p:nvPr/>
        </p:nvSpPr>
        <p:spPr>
          <a:xfrm>
            <a:off x="129119" y="2816566"/>
            <a:ext cx="1572980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Conclusions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40" name="Content Placeholder 2"/>
          <p:cNvSpPr txBox="1">
            <a:spLocks/>
          </p:cNvSpPr>
          <p:nvPr/>
        </p:nvSpPr>
        <p:spPr>
          <a:xfrm>
            <a:off x="124234" y="3121944"/>
            <a:ext cx="1572596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Recommendations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41" name="Content Placeholder 2"/>
          <p:cNvSpPr txBox="1">
            <a:spLocks/>
          </p:cNvSpPr>
          <p:nvPr/>
        </p:nvSpPr>
        <p:spPr>
          <a:xfrm>
            <a:off x="127331" y="2202503"/>
            <a:ext cx="1572980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Simulator Verification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19" y="3753188"/>
            <a:ext cx="965669" cy="804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454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5" grpId="1"/>
      <p:bldP spid="22" grpId="0"/>
      <p:bldP spid="22" grpId="1"/>
      <p:bldP spid="28" grpId="0"/>
      <p:bldP spid="28" grpId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53487" y="339725"/>
            <a:ext cx="6911001" cy="3615551"/>
          </a:xfrm>
        </p:spPr>
        <p:txBody>
          <a:bodyPr/>
          <a:lstStyle/>
          <a:p>
            <a:endParaRPr lang="en-US"/>
          </a:p>
        </p:txBody>
      </p:sp>
      <p:sp>
        <p:nvSpPr>
          <p:cNvPr id="17" name="Content Placeholder 2"/>
          <p:cNvSpPr txBox="1">
            <a:spLocks/>
          </p:cNvSpPr>
          <p:nvPr/>
        </p:nvSpPr>
        <p:spPr>
          <a:xfrm>
            <a:off x="124234" y="1269188"/>
            <a:ext cx="1572981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Research Question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18" name="Content Placeholder 2"/>
          <p:cNvSpPr txBox="1">
            <a:spLocks/>
          </p:cNvSpPr>
          <p:nvPr/>
        </p:nvSpPr>
        <p:spPr>
          <a:xfrm>
            <a:off x="123849" y="958688"/>
            <a:ext cx="1572981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Introduction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124235" y="1579688"/>
            <a:ext cx="1572980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Mission Overview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0" name="Content Placeholder 2"/>
          <p:cNvSpPr txBox="1">
            <a:spLocks/>
          </p:cNvSpPr>
          <p:nvPr/>
        </p:nvSpPr>
        <p:spPr>
          <a:xfrm>
            <a:off x="129119" y="1890188"/>
            <a:ext cx="1572980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Methodology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1" name="Content Placeholder 2"/>
          <p:cNvSpPr txBox="1">
            <a:spLocks/>
          </p:cNvSpPr>
          <p:nvPr/>
        </p:nvSpPr>
        <p:spPr>
          <a:xfrm>
            <a:off x="124233" y="2511188"/>
            <a:ext cx="1572980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Results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129119" y="2816566"/>
            <a:ext cx="1572980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Conclusions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3" name="Content Placeholder 2"/>
          <p:cNvSpPr txBox="1">
            <a:spLocks/>
          </p:cNvSpPr>
          <p:nvPr/>
        </p:nvSpPr>
        <p:spPr>
          <a:xfrm>
            <a:off x="124234" y="3121944"/>
            <a:ext cx="1572596" cy="223596"/>
          </a:xfrm>
          <a:prstGeom prst="rect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Recommendations</a:t>
            </a:r>
            <a:endParaRPr lang="en-US" sz="1100" b="1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4" name="Content Placeholder 2"/>
          <p:cNvSpPr txBox="1">
            <a:spLocks/>
          </p:cNvSpPr>
          <p:nvPr/>
        </p:nvSpPr>
        <p:spPr>
          <a:xfrm>
            <a:off x="127331" y="2202503"/>
            <a:ext cx="1572980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Simulator Verification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19" y="3753188"/>
            <a:ext cx="965669" cy="804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775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6743" y="7620"/>
            <a:ext cx="7090513" cy="857250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9632" y="848972"/>
            <a:ext cx="7090513" cy="3615551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https://www.space.com/30213-asteroid-mining-planetary-resources-2025.html</a:t>
            </a:r>
          </a:p>
          <a:p>
            <a:pPr>
              <a:buFont typeface="+mj-lt"/>
              <a:buAutoNum type="arabicPeriod"/>
            </a:pP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://www.nasa.gov/content/what-is-nasa-s-asteroid-redirect-mission</a:t>
            </a:r>
          </a:p>
          <a:p>
            <a:pPr>
              <a:buFont typeface="+mj-lt"/>
              <a:buAutoNum type="arabicPeriod"/>
            </a:pP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://www.asteroidmission.org/?latest-news=nasa-mission-reveals-asteroid-big-surprises</a:t>
            </a:r>
          </a:p>
          <a:p>
            <a:pPr>
              <a:buFont typeface="+mj-lt"/>
              <a:buAutoNum type="arabicPeriod"/>
            </a:pP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://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www.extremetech.com/extreme/286238-hayabusa-2-successfully-collects-sample-from-asteroid-ryugu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19" y="3753188"/>
            <a:ext cx="965669" cy="804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741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51820" y="2430463"/>
            <a:ext cx="3240360" cy="857250"/>
          </a:xfrm>
        </p:spPr>
        <p:txBody>
          <a:bodyPr>
            <a:noAutofit/>
          </a:bodyPr>
          <a:lstStyle/>
          <a:p>
            <a:r>
              <a:rPr lang="en-US" sz="5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Questions?</a:t>
            </a:r>
            <a:endParaRPr lang="en-US" sz="5400" dirty="0">
              <a:solidFill>
                <a:schemeClr val="tx1">
                  <a:lumMod val="95000"/>
                  <a:lumOff val="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2803693" y="987574"/>
            <a:ext cx="3642975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00A6D6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Thank You!</a:t>
            </a:r>
            <a:endParaRPr lang="en-US" sz="5400" dirty="0">
              <a:solidFill>
                <a:schemeClr val="tx1">
                  <a:lumMod val="95000"/>
                  <a:lumOff val="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19" y="3753188"/>
            <a:ext cx="965669" cy="804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400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3567" y="-160337"/>
            <a:ext cx="7090513" cy="857250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Why Dual Quaternions?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91880" y="958688"/>
            <a:ext cx="4608512" cy="3615551"/>
          </a:xfrm>
        </p:spPr>
        <p:txBody>
          <a:bodyPr>
            <a:normAutofit/>
          </a:bodyPr>
          <a:lstStyle/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General 6DOF representation</a:t>
            </a:r>
          </a:p>
          <a:p>
            <a:pPr lvl="1"/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Position: Cartesian coordinates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Attitude: Quaternion</a:t>
            </a:r>
          </a:p>
          <a:p>
            <a:pPr marL="457200" lvl="1" indent="0">
              <a:buNone/>
            </a:pPr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Dual Quaternion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6DOF representation</a:t>
            </a:r>
          </a:p>
          <a:p>
            <a:pPr lvl="1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Position: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Quaternion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Attitude: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Quaternion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3347865" y="1446904"/>
            <a:ext cx="4680520" cy="21909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Advantages of dual quaternions</a:t>
            </a:r>
          </a:p>
          <a:p>
            <a:pPr lvl="1"/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One transformation for both rotation and translation</a:t>
            </a:r>
          </a:p>
          <a:p>
            <a:pPr lvl="1"/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Compact representation of 6DOF kinematics and dynamics</a:t>
            </a:r>
          </a:p>
          <a:p>
            <a:pPr lvl="1"/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Similar properties as quaternions</a:t>
            </a:r>
          </a:p>
        </p:txBody>
      </p:sp>
      <p:sp>
        <p:nvSpPr>
          <p:cNvPr id="17" name="Content Placeholder 2"/>
          <p:cNvSpPr txBox="1">
            <a:spLocks/>
          </p:cNvSpPr>
          <p:nvPr/>
        </p:nvSpPr>
        <p:spPr>
          <a:xfrm>
            <a:off x="124234" y="1269188"/>
            <a:ext cx="1572981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Research Question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18" name="Content Placeholder 2"/>
          <p:cNvSpPr txBox="1">
            <a:spLocks/>
          </p:cNvSpPr>
          <p:nvPr/>
        </p:nvSpPr>
        <p:spPr>
          <a:xfrm>
            <a:off x="123849" y="958688"/>
            <a:ext cx="1572981" cy="223596"/>
          </a:xfrm>
          <a:prstGeom prst="rect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Introduction</a:t>
            </a:r>
            <a:endParaRPr lang="en-US" sz="1100" b="1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124235" y="1579688"/>
            <a:ext cx="1572980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Mission Overview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0" name="Content Placeholder 2"/>
          <p:cNvSpPr txBox="1">
            <a:spLocks/>
          </p:cNvSpPr>
          <p:nvPr/>
        </p:nvSpPr>
        <p:spPr>
          <a:xfrm>
            <a:off x="129119" y="1890188"/>
            <a:ext cx="1572980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Methodology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1" name="Content Placeholder 2"/>
          <p:cNvSpPr txBox="1">
            <a:spLocks/>
          </p:cNvSpPr>
          <p:nvPr/>
        </p:nvSpPr>
        <p:spPr>
          <a:xfrm>
            <a:off x="124233" y="2511188"/>
            <a:ext cx="1572980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Results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129119" y="2816566"/>
            <a:ext cx="1572980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Conclusions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3" name="Content Placeholder 2"/>
          <p:cNvSpPr txBox="1">
            <a:spLocks/>
          </p:cNvSpPr>
          <p:nvPr/>
        </p:nvSpPr>
        <p:spPr>
          <a:xfrm>
            <a:off x="124234" y="3121944"/>
            <a:ext cx="1572596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Recommendations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4" name="Content Placeholder 2"/>
          <p:cNvSpPr txBox="1">
            <a:spLocks/>
          </p:cNvSpPr>
          <p:nvPr/>
        </p:nvSpPr>
        <p:spPr>
          <a:xfrm>
            <a:off x="127331" y="2202503"/>
            <a:ext cx="1572980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Simulator Verification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19" y="3753188"/>
            <a:ext cx="965669" cy="804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613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" grpId="1" uiExpand="1" build="p"/>
      <p:bldP spid="16" grpId="0" build="p"/>
      <p:bldP spid="16" grpId="1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5537" y="-160337"/>
            <a:ext cx="7090513" cy="857250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Why Autonomous Guidance?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816" y="1396002"/>
            <a:ext cx="5320228" cy="1852150"/>
          </a:xfrm>
        </p:spPr>
        <p:txBody>
          <a:bodyPr>
            <a:normAutofit/>
          </a:bodyPr>
          <a:lstStyle/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 priori information about asteroids is limited</a:t>
            </a:r>
          </a:p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Perturbed and variable environment</a:t>
            </a:r>
          </a:p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Shapes, rotation rates and densities might be irregular or variable</a:t>
            </a:r>
          </a:p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Distance from Earth around 1.1-2 au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124234" y="1269188"/>
            <a:ext cx="1572981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Research Question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17" name="Content Placeholder 2"/>
          <p:cNvSpPr txBox="1">
            <a:spLocks/>
          </p:cNvSpPr>
          <p:nvPr/>
        </p:nvSpPr>
        <p:spPr>
          <a:xfrm>
            <a:off x="123849" y="958688"/>
            <a:ext cx="1572981" cy="223596"/>
          </a:xfrm>
          <a:prstGeom prst="rect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Introduction</a:t>
            </a:r>
            <a:endParaRPr lang="en-US" sz="1100" b="1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18" name="Content Placeholder 2"/>
          <p:cNvSpPr txBox="1">
            <a:spLocks/>
          </p:cNvSpPr>
          <p:nvPr/>
        </p:nvSpPr>
        <p:spPr>
          <a:xfrm>
            <a:off x="124235" y="1579688"/>
            <a:ext cx="1572980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Mission Overview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129119" y="1890188"/>
            <a:ext cx="1572980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Methodology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0" name="Content Placeholder 2"/>
          <p:cNvSpPr txBox="1">
            <a:spLocks/>
          </p:cNvSpPr>
          <p:nvPr/>
        </p:nvSpPr>
        <p:spPr>
          <a:xfrm>
            <a:off x="124233" y="2511188"/>
            <a:ext cx="1572980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Results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1" name="Content Placeholder 2"/>
          <p:cNvSpPr txBox="1">
            <a:spLocks/>
          </p:cNvSpPr>
          <p:nvPr/>
        </p:nvSpPr>
        <p:spPr>
          <a:xfrm>
            <a:off x="129119" y="2816566"/>
            <a:ext cx="1572980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Conclusions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124234" y="3121944"/>
            <a:ext cx="1572596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Recommendations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3" name="Content Placeholder 2"/>
          <p:cNvSpPr txBox="1">
            <a:spLocks/>
          </p:cNvSpPr>
          <p:nvPr/>
        </p:nvSpPr>
        <p:spPr>
          <a:xfrm>
            <a:off x="127331" y="2202503"/>
            <a:ext cx="1572980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Simulator Verification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19" y="3753188"/>
            <a:ext cx="965669" cy="804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972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30877" y="58916"/>
            <a:ext cx="7313123" cy="1008112"/>
          </a:xfrm>
        </p:spPr>
        <p:txBody>
          <a:bodyPr>
            <a:noAutofit/>
          </a:bodyPr>
          <a:lstStyle/>
          <a:p>
            <a:pPr algn="ctr"/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What are the 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A</a:t>
            </a: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vailable Guidance  Technologies?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63201" y="1593438"/>
            <a:ext cx="4248472" cy="1640304"/>
          </a:xfrm>
        </p:spPr>
        <p:txBody>
          <a:bodyPr>
            <a:normAutofit/>
          </a:bodyPr>
          <a:lstStyle/>
          <a:p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Pseudospectral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Methods</a:t>
            </a:r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Artificial Potential Functions</a:t>
            </a:r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Convex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Optimisation</a:t>
            </a:r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Sampling Based Motion Planning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2630034" y="1585113"/>
            <a:ext cx="5714807" cy="18521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Selected Autonomous Guidance Technologies</a:t>
            </a:r>
          </a:p>
          <a:p>
            <a:pPr lvl="1"/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Successive Convex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Optimisation</a:t>
            </a:r>
            <a:endParaRPr lang="en-US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Sampling Based Model Predictive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Optimisation</a:t>
            </a:r>
            <a:endParaRPr lang="en-US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Content Placeholder 2"/>
          <p:cNvSpPr txBox="1">
            <a:spLocks/>
          </p:cNvSpPr>
          <p:nvPr/>
        </p:nvSpPr>
        <p:spPr>
          <a:xfrm>
            <a:off x="124234" y="1269188"/>
            <a:ext cx="1572981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Research Question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6" name="Content Placeholder 2"/>
          <p:cNvSpPr txBox="1">
            <a:spLocks/>
          </p:cNvSpPr>
          <p:nvPr/>
        </p:nvSpPr>
        <p:spPr>
          <a:xfrm>
            <a:off x="123849" y="958688"/>
            <a:ext cx="1572981" cy="223596"/>
          </a:xfrm>
          <a:prstGeom prst="rect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Introduction</a:t>
            </a:r>
            <a:endParaRPr lang="en-US" sz="1100" b="1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7" name="Content Placeholder 2"/>
          <p:cNvSpPr txBox="1">
            <a:spLocks/>
          </p:cNvSpPr>
          <p:nvPr/>
        </p:nvSpPr>
        <p:spPr>
          <a:xfrm>
            <a:off x="124235" y="1579688"/>
            <a:ext cx="1572980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Mission Overview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8" name="Content Placeholder 2"/>
          <p:cNvSpPr txBox="1">
            <a:spLocks/>
          </p:cNvSpPr>
          <p:nvPr/>
        </p:nvSpPr>
        <p:spPr>
          <a:xfrm>
            <a:off x="129119" y="1890188"/>
            <a:ext cx="1572980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Methodology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9" name="Content Placeholder 2"/>
          <p:cNvSpPr txBox="1">
            <a:spLocks/>
          </p:cNvSpPr>
          <p:nvPr/>
        </p:nvSpPr>
        <p:spPr>
          <a:xfrm>
            <a:off x="124233" y="2511188"/>
            <a:ext cx="1572980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Results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30" name="Content Placeholder 2"/>
          <p:cNvSpPr txBox="1">
            <a:spLocks/>
          </p:cNvSpPr>
          <p:nvPr/>
        </p:nvSpPr>
        <p:spPr>
          <a:xfrm>
            <a:off x="129119" y="2816566"/>
            <a:ext cx="1572980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Conclusions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31" name="Content Placeholder 2"/>
          <p:cNvSpPr txBox="1">
            <a:spLocks/>
          </p:cNvSpPr>
          <p:nvPr/>
        </p:nvSpPr>
        <p:spPr>
          <a:xfrm>
            <a:off x="124234" y="3121944"/>
            <a:ext cx="1572596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Recommendations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32" name="Content Placeholder 2"/>
          <p:cNvSpPr txBox="1">
            <a:spLocks/>
          </p:cNvSpPr>
          <p:nvPr/>
        </p:nvSpPr>
        <p:spPr>
          <a:xfrm>
            <a:off x="127331" y="2202503"/>
            <a:ext cx="1572980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Simulator Verification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19" y="3753188"/>
            <a:ext cx="965669" cy="804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601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" grpId="1" uiExpand="1" build="p"/>
      <p:bldP spid="1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1926508" y="325034"/>
            <a:ext cx="7090513" cy="857250"/>
          </a:xfrm>
        </p:spPr>
        <p:txBody>
          <a:bodyPr>
            <a:noAutofit/>
          </a:bodyPr>
          <a:lstStyle/>
          <a:p>
            <a:pPr algn="ctr"/>
            <a:r>
              <a:rPr lang="en-US" sz="1800" b="1" i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How can a spacecraft autonomously descend for a touch-and-go sampling process to a chosen landmark</a:t>
            </a:r>
            <a:br>
              <a:rPr lang="en-US" sz="1800" b="1" i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</a:br>
            <a:r>
              <a:rPr lang="en-US" sz="1800" b="1" i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robustly and optimally, while being accurate and safe?</a:t>
            </a:r>
          </a:p>
        </p:txBody>
      </p:sp>
      <p:sp>
        <p:nvSpPr>
          <p:cNvPr id="18" name="Content Placeholder 2"/>
          <p:cNvSpPr>
            <a:spLocks noGrp="1"/>
          </p:cNvSpPr>
          <p:nvPr>
            <p:ph idx="1"/>
          </p:nvPr>
        </p:nvSpPr>
        <p:spPr>
          <a:xfrm>
            <a:off x="2175591" y="1579688"/>
            <a:ext cx="6841430" cy="3351105"/>
          </a:xfrm>
        </p:spPr>
        <p:txBody>
          <a:bodyPr>
            <a:normAutofit/>
          </a:bodyPr>
          <a:lstStyle/>
          <a:p>
            <a:r>
              <a:rPr lang="nl-NL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</a:t>
            </a:r>
            <a:r>
              <a:rPr lang="nl-NL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can</a:t>
            </a:r>
            <a:r>
              <a:rPr lang="nl-NL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nl-NL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nl-NL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SC attitude </a:t>
            </a:r>
            <a:r>
              <a:rPr lang="nl-NL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nl-NL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orbital </a:t>
            </a:r>
            <a:r>
              <a:rPr lang="nl-NL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dynamics</a:t>
            </a:r>
            <a:r>
              <a:rPr lang="nl-NL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nl-NL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</a:t>
            </a:r>
            <a:r>
              <a:rPr lang="nl-NL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nl-NL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represented</a:t>
            </a:r>
            <a:r>
              <a:rPr lang="nl-NL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nl-NL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by</a:t>
            </a:r>
            <a:r>
              <a:rPr lang="nl-NL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nl-NL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dual</a:t>
            </a:r>
            <a:r>
              <a:rPr lang="nl-NL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nl-NL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quaternions</a:t>
            </a:r>
            <a:r>
              <a:rPr lang="nl-NL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endParaRPr lang="nl-NL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nl-NL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What</a:t>
            </a:r>
            <a:r>
              <a:rPr lang="nl-NL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are </a:t>
            </a:r>
            <a:r>
              <a:rPr lang="nl-NL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nl-NL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nl-NL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cost</a:t>
            </a:r>
            <a:r>
              <a:rPr lang="nl-NL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nl-NL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functions</a:t>
            </a:r>
            <a:r>
              <a:rPr lang="nl-NL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nl-NL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that</a:t>
            </a:r>
            <a:r>
              <a:rPr lang="nl-NL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nl-NL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need</a:t>
            </a:r>
            <a:r>
              <a:rPr lang="nl-NL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nl-NL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lang="nl-NL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nl-NL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</a:t>
            </a:r>
            <a:r>
              <a:rPr lang="nl-NL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nl-NL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optimised</a:t>
            </a:r>
            <a:r>
              <a:rPr lang="nl-NL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nl-NL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nl-NL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nl-NL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constraints</a:t>
            </a:r>
            <a:r>
              <a:rPr lang="nl-NL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nl-NL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they</a:t>
            </a:r>
            <a:r>
              <a:rPr lang="nl-NL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are subject </a:t>
            </a:r>
            <a:r>
              <a:rPr lang="nl-NL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lang="nl-NL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nl-NL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nl-NL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nl-NL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how</a:t>
            </a:r>
            <a:r>
              <a:rPr lang="nl-NL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nl-NL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can</a:t>
            </a:r>
            <a:r>
              <a:rPr lang="nl-NL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nl-NL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they</a:t>
            </a:r>
            <a:r>
              <a:rPr lang="nl-NL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nl-NL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</a:t>
            </a:r>
            <a:r>
              <a:rPr lang="nl-NL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nl-NL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formulated</a:t>
            </a:r>
            <a:r>
              <a:rPr lang="nl-NL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nl-NL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with</a:t>
            </a:r>
            <a:r>
              <a:rPr lang="nl-NL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nl-NL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dual</a:t>
            </a:r>
            <a:r>
              <a:rPr lang="nl-NL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nl-NL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quaternions</a:t>
            </a:r>
            <a:r>
              <a:rPr lang="nl-NL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  <a:p>
            <a:r>
              <a:rPr lang="nl-NL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</a:t>
            </a:r>
            <a:r>
              <a:rPr lang="nl-NL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can</a:t>
            </a:r>
            <a:r>
              <a:rPr lang="nl-NL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nl-NL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nl-NL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nl-NL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method</a:t>
            </a:r>
            <a:r>
              <a:rPr lang="nl-NL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</a:t>
            </a:r>
            <a:r>
              <a:rPr lang="nl-NL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successive</a:t>
            </a:r>
            <a:r>
              <a:rPr lang="nl-NL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convex </a:t>
            </a:r>
            <a:r>
              <a:rPr lang="nl-NL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optimisation</a:t>
            </a:r>
            <a:r>
              <a:rPr lang="nl-NL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nl-NL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SCvx</a:t>
            </a:r>
            <a:r>
              <a:rPr lang="nl-NL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nl-NL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</a:t>
            </a:r>
            <a:r>
              <a:rPr lang="nl-NL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nl-NL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implemented</a:t>
            </a:r>
            <a:r>
              <a:rPr lang="nl-NL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nl-NL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lang="nl-NL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nl-NL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optimise</a:t>
            </a:r>
            <a:r>
              <a:rPr lang="nl-NL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nl-NL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nl-NL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nl-NL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derived</a:t>
            </a:r>
            <a:r>
              <a:rPr lang="nl-NL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nl-NL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cost</a:t>
            </a:r>
            <a:r>
              <a:rPr lang="nl-NL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nl-NL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functions</a:t>
            </a:r>
            <a:r>
              <a:rPr lang="nl-NL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  <a:p>
            <a:r>
              <a:rPr lang="nl-NL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What</a:t>
            </a:r>
            <a:r>
              <a:rPr lang="nl-NL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nl-NL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methods</a:t>
            </a:r>
            <a:r>
              <a:rPr lang="nl-NL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nl-NL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can</a:t>
            </a:r>
            <a:r>
              <a:rPr lang="nl-NL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nl-NL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</a:t>
            </a:r>
            <a:r>
              <a:rPr lang="nl-NL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nl-NL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used</a:t>
            </a:r>
            <a:r>
              <a:rPr lang="nl-NL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nl-NL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lang="nl-NL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nl-NL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verify</a:t>
            </a:r>
            <a:r>
              <a:rPr lang="nl-NL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nl-NL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nl-NL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nl-NL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validate</a:t>
            </a:r>
            <a:r>
              <a:rPr lang="nl-NL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nl-NL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nl-NL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nl-NL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subsystems</a:t>
            </a:r>
            <a:r>
              <a:rPr lang="nl-NL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nl-NL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nl-NL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nl-NL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guidance</a:t>
            </a:r>
            <a:r>
              <a:rPr lang="nl-NL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nl-NL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algorithm</a:t>
            </a:r>
            <a:r>
              <a:rPr lang="nl-NL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nl-NL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lang="nl-NL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nl-NL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qualify</a:t>
            </a:r>
            <a:r>
              <a:rPr lang="nl-NL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nl-NL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nl-NL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system </a:t>
            </a:r>
            <a:r>
              <a:rPr lang="nl-NL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lang="nl-NL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nl-NL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</a:t>
            </a:r>
            <a:r>
              <a:rPr lang="nl-NL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accurate, safe </a:t>
            </a:r>
            <a:r>
              <a:rPr lang="nl-NL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nl-NL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nl-NL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robust</a:t>
            </a:r>
            <a:r>
              <a:rPr lang="nl-NL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  <a:p>
            <a:r>
              <a:rPr lang="nl-NL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</a:t>
            </a:r>
            <a:r>
              <a:rPr lang="nl-NL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useful</a:t>
            </a:r>
            <a:r>
              <a:rPr lang="nl-NL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</a:t>
            </a:r>
            <a:r>
              <a:rPr lang="nl-NL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this</a:t>
            </a:r>
            <a:r>
              <a:rPr lang="nl-NL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nl-NL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representation</a:t>
            </a:r>
            <a:r>
              <a:rPr lang="nl-NL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nl-NL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nl-NL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nl-NL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can</a:t>
            </a:r>
            <a:r>
              <a:rPr lang="nl-NL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nl-NL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it</a:t>
            </a:r>
            <a:r>
              <a:rPr lang="nl-NL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nl-NL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</a:t>
            </a:r>
            <a:r>
              <a:rPr lang="nl-NL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nl-NL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used</a:t>
            </a:r>
            <a:r>
              <a:rPr lang="nl-NL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real time </a:t>
            </a:r>
            <a:r>
              <a:rPr lang="nl-NL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autonomous</a:t>
            </a:r>
            <a:r>
              <a:rPr lang="nl-NL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nl-NL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applications</a:t>
            </a:r>
            <a:r>
              <a:rPr lang="nl-NL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  <a:p>
            <a:r>
              <a:rPr lang="nl-NL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</a:t>
            </a:r>
            <a:r>
              <a:rPr lang="nl-NL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can</a:t>
            </a:r>
            <a:r>
              <a:rPr lang="nl-NL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nl-NL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nl-NL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nl-NL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method</a:t>
            </a:r>
            <a:r>
              <a:rPr lang="nl-NL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sampling </a:t>
            </a:r>
            <a:r>
              <a:rPr lang="nl-NL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based</a:t>
            </a:r>
            <a:r>
              <a:rPr lang="nl-NL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model </a:t>
            </a:r>
            <a:r>
              <a:rPr lang="nl-NL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predictive</a:t>
            </a:r>
            <a:r>
              <a:rPr lang="nl-NL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nl-NL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optimisation</a:t>
            </a:r>
            <a:r>
              <a:rPr lang="nl-NL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(SBMPO) </a:t>
            </a:r>
            <a:r>
              <a:rPr lang="nl-NL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</a:t>
            </a:r>
            <a:r>
              <a:rPr lang="nl-NL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nl-NL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used</a:t>
            </a:r>
            <a:r>
              <a:rPr lang="nl-NL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nl-NL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lang="nl-NL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map a small Solar System body </a:t>
            </a:r>
            <a:r>
              <a:rPr lang="nl-NL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autonomously</a:t>
            </a:r>
            <a:r>
              <a:rPr lang="nl-NL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nl-NL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lang="nl-NL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nl-NL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provide</a:t>
            </a:r>
            <a:r>
              <a:rPr lang="nl-NL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nl-NL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nl-NL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SC </a:t>
            </a:r>
            <a:r>
              <a:rPr lang="nl-NL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with</a:t>
            </a:r>
            <a:r>
              <a:rPr lang="nl-NL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 safe landmark </a:t>
            </a:r>
            <a:r>
              <a:rPr lang="nl-NL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nl-NL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nl-NL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descent</a:t>
            </a:r>
            <a:r>
              <a:rPr lang="nl-NL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  <a:p>
            <a:endParaRPr lang="nl-NL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124234" y="1269188"/>
            <a:ext cx="1572981" cy="223596"/>
          </a:xfrm>
          <a:prstGeom prst="rect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Research Question</a:t>
            </a:r>
            <a:endParaRPr lang="en-US" sz="1100" b="1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0" name="Content Placeholder 2"/>
          <p:cNvSpPr txBox="1">
            <a:spLocks/>
          </p:cNvSpPr>
          <p:nvPr/>
        </p:nvSpPr>
        <p:spPr>
          <a:xfrm>
            <a:off x="123849" y="958688"/>
            <a:ext cx="1572981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Introduction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1" name="Content Placeholder 2"/>
          <p:cNvSpPr txBox="1">
            <a:spLocks/>
          </p:cNvSpPr>
          <p:nvPr/>
        </p:nvSpPr>
        <p:spPr>
          <a:xfrm>
            <a:off x="124235" y="1579688"/>
            <a:ext cx="1572980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Mission Overview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129119" y="1890188"/>
            <a:ext cx="1572980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Methodology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3" name="Content Placeholder 2"/>
          <p:cNvSpPr txBox="1">
            <a:spLocks/>
          </p:cNvSpPr>
          <p:nvPr/>
        </p:nvSpPr>
        <p:spPr>
          <a:xfrm>
            <a:off x="124233" y="2511188"/>
            <a:ext cx="1572980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Results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4" name="Content Placeholder 2"/>
          <p:cNvSpPr txBox="1">
            <a:spLocks/>
          </p:cNvSpPr>
          <p:nvPr/>
        </p:nvSpPr>
        <p:spPr>
          <a:xfrm>
            <a:off x="129119" y="2816566"/>
            <a:ext cx="1572980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Conclusions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5" name="Content Placeholder 2"/>
          <p:cNvSpPr txBox="1">
            <a:spLocks/>
          </p:cNvSpPr>
          <p:nvPr/>
        </p:nvSpPr>
        <p:spPr>
          <a:xfrm>
            <a:off x="124234" y="3121944"/>
            <a:ext cx="1572596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Recommendations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6" name="Content Placeholder 2"/>
          <p:cNvSpPr txBox="1">
            <a:spLocks/>
          </p:cNvSpPr>
          <p:nvPr/>
        </p:nvSpPr>
        <p:spPr>
          <a:xfrm>
            <a:off x="127331" y="2202503"/>
            <a:ext cx="1572980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Simulator Verification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19" y="3753188"/>
            <a:ext cx="965669" cy="804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7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835150" y="-141096"/>
            <a:ext cx="7189126" cy="857250"/>
          </a:xfrm>
        </p:spPr>
        <p:txBody>
          <a:bodyPr>
            <a:normAutofit/>
          </a:bodyPr>
          <a:lstStyle/>
          <a:p>
            <a:pPr algn="ctr"/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Which Small Solar System Bodies?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124234" y="1269188"/>
            <a:ext cx="1572981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Research Question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17" name="Content Placeholder 2"/>
          <p:cNvSpPr txBox="1">
            <a:spLocks/>
          </p:cNvSpPr>
          <p:nvPr/>
        </p:nvSpPr>
        <p:spPr>
          <a:xfrm>
            <a:off x="123849" y="958688"/>
            <a:ext cx="1572981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Introduction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18" name="Content Placeholder 2"/>
          <p:cNvSpPr txBox="1">
            <a:spLocks/>
          </p:cNvSpPr>
          <p:nvPr/>
        </p:nvSpPr>
        <p:spPr>
          <a:xfrm>
            <a:off x="124235" y="1579688"/>
            <a:ext cx="1572980" cy="223596"/>
          </a:xfrm>
          <a:prstGeom prst="rect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Mission Overview</a:t>
            </a:r>
            <a:endParaRPr lang="en-US" sz="1100" b="1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129119" y="1890188"/>
            <a:ext cx="1572980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Methodology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0" name="Content Placeholder 2"/>
          <p:cNvSpPr txBox="1">
            <a:spLocks/>
          </p:cNvSpPr>
          <p:nvPr/>
        </p:nvSpPr>
        <p:spPr>
          <a:xfrm>
            <a:off x="124233" y="2511188"/>
            <a:ext cx="1572980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Results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1" name="Content Placeholder 2"/>
          <p:cNvSpPr txBox="1">
            <a:spLocks/>
          </p:cNvSpPr>
          <p:nvPr/>
        </p:nvSpPr>
        <p:spPr>
          <a:xfrm>
            <a:off x="129119" y="2816566"/>
            <a:ext cx="1572980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Conclusions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124234" y="3121944"/>
            <a:ext cx="1572596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Recommendations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3" name="Content Placeholder 2"/>
          <p:cNvSpPr txBox="1">
            <a:spLocks/>
          </p:cNvSpPr>
          <p:nvPr/>
        </p:nvSpPr>
        <p:spPr>
          <a:xfrm>
            <a:off x="127331" y="2202503"/>
            <a:ext cx="1572980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Simulator Verification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19" y="3753188"/>
            <a:ext cx="965669" cy="804724"/>
          </a:xfrm>
          <a:prstGeom prst="rect">
            <a:avLst/>
          </a:prstGeom>
        </p:spPr>
      </p:pic>
      <p:sp>
        <p:nvSpPr>
          <p:cNvPr id="24" name="Content Placeholder 2"/>
          <p:cNvSpPr>
            <a:spLocks noGrp="1"/>
          </p:cNvSpPr>
          <p:nvPr>
            <p:ph idx="1"/>
          </p:nvPr>
        </p:nvSpPr>
        <p:spPr>
          <a:xfrm>
            <a:off x="2483519" y="874526"/>
            <a:ext cx="6205578" cy="1085143"/>
          </a:xfrm>
        </p:spPr>
        <p:txBody>
          <a:bodyPr>
            <a:normAutofit lnSpcReduction="10000"/>
          </a:bodyPr>
          <a:lstStyle/>
          <a:p>
            <a:r>
              <a:rPr lang="nl-NL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Criteria</a:t>
            </a:r>
          </a:p>
          <a:p>
            <a:pPr lvl="1"/>
            <a:r>
              <a:rPr lang="nl-NL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Sufficient</a:t>
            </a:r>
            <a:r>
              <a:rPr lang="nl-NL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property </a:t>
            </a:r>
            <a:r>
              <a:rPr lang="nl-NL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models</a:t>
            </a:r>
            <a:r>
              <a:rPr lang="nl-NL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nl-NL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available</a:t>
            </a:r>
            <a:endParaRPr lang="nl-NL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nl-NL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Irregularly</a:t>
            </a:r>
            <a:r>
              <a:rPr lang="nl-NL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nl-NL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shaped</a:t>
            </a:r>
            <a:r>
              <a:rPr lang="nl-NL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nl-NL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nl-NL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nl-NL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varied</a:t>
            </a:r>
            <a:r>
              <a:rPr lang="nl-NL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nl-NL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sizes</a:t>
            </a:r>
            <a:endParaRPr lang="nl-NL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nl-NL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9752" y="2244610"/>
            <a:ext cx="5976664" cy="2786710"/>
          </a:xfrm>
          <a:prstGeom prst="rect">
            <a:avLst/>
          </a:prstGeom>
        </p:spPr>
      </p:pic>
      <p:sp>
        <p:nvSpPr>
          <p:cNvPr id="25" name="Content Placeholder 2"/>
          <p:cNvSpPr txBox="1">
            <a:spLocks/>
          </p:cNvSpPr>
          <p:nvPr/>
        </p:nvSpPr>
        <p:spPr>
          <a:xfrm>
            <a:off x="2483768" y="2118042"/>
            <a:ext cx="5688632" cy="3080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Table</a:t>
            </a:r>
            <a:r>
              <a:rPr lang="nl-NL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1: </a:t>
            </a:r>
            <a:r>
              <a:rPr lang="nl-NL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Key</a:t>
            </a:r>
            <a:r>
              <a:rPr lang="nl-NL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Parameters of Target Small Solar System </a:t>
            </a:r>
            <a:r>
              <a:rPr lang="nl-NL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Bodies</a:t>
            </a:r>
            <a:endParaRPr lang="nl-NL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5997" y="664671"/>
            <a:ext cx="1817115" cy="178607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4284" y="2492753"/>
            <a:ext cx="4228828" cy="195465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2415" y="662569"/>
            <a:ext cx="2339705" cy="178607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918418" y="4557912"/>
            <a:ext cx="5040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Times New Roman" charset="0"/>
                <a:ea typeface="Times New Roman" charset="0"/>
                <a:cs typeface="Times New Roman" charset="0"/>
              </a:rPr>
              <a:t>Figure 1: </a:t>
            </a:r>
            <a:r>
              <a:rPr lang="en-US" sz="1200" dirty="0" err="1" smtClean="0">
                <a:latin typeface="Times New Roman" charset="0"/>
                <a:ea typeface="Times New Roman" charset="0"/>
                <a:cs typeface="Times New Roman" charset="0"/>
              </a:rPr>
              <a:t>Kleopatra</a:t>
            </a:r>
            <a:r>
              <a:rPr lang="en-US" sz="1200" dirty="0" smtClean="0">
                <a:latin typeface="Times New Roman" charset="0"/>
                <a:ea typeface="Times New Roman" charset="0"/>
                <a:cs typeface="Times New Roman" charset="0"/>
              </a:rPr>
              <a:t> (Top left), Comet 67P (Top right) and Itokawa (Bottom). (Not to scale) </a:t>
            </a:r>
            <a:endParaRPr lang="en-US" sz="12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5362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build="p"/>
      <p:bldP spid="24" grpId="1" build="p"/>
      <p:bldP spid="25" grpId="0" build="p"/>
      <p:bldP spid="25" grpId="1" build="p"/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79712" y="1137860"/>
            <a:ext cx="7090513" cy="3615551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945537" y="-160337"/>
            <a:ext cx="7090513" cy="857250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Which </a:t>
            </a:r>
            <a:r>
              <a:rPr lang="en-US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Spacecrafts</a:t>
            </a: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?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124234" y="1269188"/>
            <a:ext cx="1572981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Research Question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17" name="Content Placeholder 2"/>
          <p:cNvSpPr txBox="1">
            <a:spLocks/>
          </p:cNvSpPr>
          <p:nvPr/>
        </p:nvSpPr>
        <p:spPr>
          <a:xfrm>
            <a:off x="123849" y="958688"/>
            <a:ext cx="1572981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Introduction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18" name="Content Placeholder 2"/>
          <p:cNvSpPr txBox="1">
            <a:spLocks/>
          </p:cNvSpPr>
          <p:nvPr/>
        </p:nvSpPr>
        <p:spPr>
          <a:xfrm>
            <a:off x="124235" y="1579688"/>
            <a:ext cx="1572980" cy="223596"/>
          </a:xfrm>
          <a:prstGeom prst="rect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Mission Overview</a:t>
            </a:r>
            <a:endParaRPr lang="en-US" sz="1100" b="1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129119" y="1890188"/>
            <a:ext cx="1572980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Methodology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0" name="Content Placeholder 2"/>
          <p:cNvSpPr txBox="1">
            <a:spLocks/>
          </p:cNvSpPr>
          <p:nvPr/>
        </p:nvSpPr>
        <p:spPr>
          <a:xfrm>
            <a:off x="124233" y="2511188"/>
            <a:ext cx="1572980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Results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1" name="Content Placeholder 2"/>
          <p:cNvSpPr txBox="1">
            <a:spLocks/>
          </p:cNvSpPr>
          <p:nvPr/>
        </p:nvSpPr>
        <p:spPr>
          <a:xfrm>
            <a:off x="129119" y="2816566"/>
            <a:ext cx="1572980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Conclusions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124234" y="3121944"/>
            <a:ext cx="1572596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Recommendations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3" name="Content Placeholder 2"/>
          <p:cNvSpPr txBox="1">
            <a:spLocks/>
          </p:cNvSpPr>
          <p:nvPr/>
        </p:nvSpPr>
        <p:spPr>
          <a:xfrm>
            <a:off x="127331" y="2202503"/>
            <a:ext cx="1572980" cy="223596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Simulator Verification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19" y="3753188"/>
            <a:ext cx="965669" cy="804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738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4638</TotalTime>
  <Words>1158</Words>
  <Application>Microsoft Macintosh PowerPoint</Application>
  <PresentationFormat>On-screen Show (16:9)</PresentationFormat>
  <Paragraphs>335</Paragraphs>
  <Slides>32</Slides>
  <Notes>8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6" baseType="lpstr">
      <vt:lpstr>Calibri</vt:lpstr>
      <vt:lpstr>Times New Roman</vt:lpstr>
      <vt:lpstr>Arial</vt:lpstr>
      <vt:lpstr>Custom Design</vt:lpstr>
      <vt:lpstr>PowerPoint Presentation</vt:lpstr>
      <vt:lpstr>Why Asteroids?</vt:lpstr>
      <vt:lpstr>Recent Missions</vt:lpstr>
      <vt:lpstr>Why Dual Quaternions?</vt:lpstr>
      <vt:lpstr>Why Autonomous Guidance?</vt:lpstr>
      <vt:lpstr>What are the Available Guidance  Technologies?</vt:lpstr>
      <vt:lpstr>How can a spacecraft autonomously descend for a touch-and-go sampling process to a chosen landmark robustly and optimally, while being accurate and safe?</vt:lpstr>
      <vt:lpstr>Which Small Solar System Bodies?</vt:lpstr>
      <vt:lpstr>Which Spacecrafts?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References</vt:lpstr>
      <vt:lpstr>Questions?</vt:lpstr>
    </vt:vector>
  </TitlesOfParts>
  <Company>TU Delft</Company>
  <LinksUpToDate>false</LinksUpToDate>
  <SharedDoc>false</SharedDoc>
  <HyperlinksChanged>false</HyperlinksChanged>
  <AppVersion>15.0031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Saskia de Been</dc:creator>
  <cp:lastModifiedBy>Shriya Hazra</cp:lastModifiedBy>
  <cp:revision>78</cp:revision>
  <dcterms:created xsi:type="dcterms:W3CDTF">2015-07-09T11:57:30Z</dcterms:created>
  <dcterms:modified xsi:type="dcterms:W3CDTF">2019-03-22T10:15:39Z</dcterms:modified>
</cp:coreProperties>
</file>